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95" r:id="rId4"/>
  </p:sldMasterIdLst>
  <p:notesMasterIdLst>
    <p:notesMasterId r:id="rId33"/>
  </p:notesMasterIdLst>
  <p:sldIdLst>
    <p:sldId id="8365" r:id="rId5"/>
    <p:sldId id="8333" r:id="rId6"/>
    <p:sldId id="8347" r:id="rId7"/>
    <p:sldId id="8341" r:id="rId8"/>
    <p:sldId id="8367" r:id="rId9"/>
    <p:sldId id="8348" r:id="rId10"/>
    <p:sldId id="513" r:id="rId11"/>
    <p:sldId id="8373" r:id="rId12"/>
    <p:sldId id="8342" r:id="rId13"/>
    <p:sldId id="8369" r:id="rId14"/>
    <p:sldId id="8370" r:id="rId15"/>
    <p:sldId id="8371" r:id="rId16"/>
    <p:sldId id="8353" r:id="rId17"/>
    <p:sldId id="8345" r:id="rId18"/>
    <p:sldId id="8383" r:id="rId19"/>
    <p:sldId id="8386" r:id="rId20"/>
    <p:sldId id="8387" r:id="rId21"/>
    <p:sldId id="8388" r:id="rId22"/>
    <p:sldId id="8389" r:id="rId23"/>
    <p:sldId id="503" r:id="rId24"/>
    <p:sldId id="8359" r:id="rId25"/>
    <p:sldId id="8375" r:id="rId26"/>
    <p:sldId id="8360" r:id="rId27"/>
    <p:sldId id="8376" r:id="rId28"/>
    <p:sldId id="8361" r:id="rId29"/>
    <p:sldId id="8390" r:id="rId30"/>
    <p:sldId id="8362" r:id="rId31"/>
    <p:sldId id="833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102" y="5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9F419-96E5-466F-BD31-CF9421BA35EE}"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E9940-2EDB-4F0E-BEF4-5E58C02C4902}" type="slidenum">
              <a:rPr lang="en-US" smtClean="0"/>
              <a:t>‹#›</a:t>
            </a:fld>
            <a:endParaRPr lang="en-US"/>
          </a:p>
        </p:txBody>
      </p:sp>
    </p:spTree>
    <p:extLst>
      <p:ext uri="{BB962C8B-B14F-4D97-AF65-F5344CB8AC3E}">
        <p14:creationId xmlns:p14="http://schemas.microsoft.com/office/powerpoint/2010/main" val="127921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kern="1200" dirty="0" smtClean="0">
                <a:solidFill>
                  <a:schemeClr val="tx1"/>
                </a:solidFill>
                <a:effectLst/>
                <a:latin typeface="+mn-lt"/>
                <a:ea typeface="+mn-ea"/>
                <a:cs typeface="+mn-cs"/>
              </a:rPr>
              <a:t>T</a:t>
            </a:r>
            <a:r>
              <a:rPr lang="vi-VN" sz="1200" b="0" i="0" kern="1200" dirty="0" smtClean="0">
                <a:solidFill>
                  <a:schemeClr val="tx1"/>
                </a:solidFill>
                <a:effectLst/>
                <a:latin typeface="+mn-lt"/>
                <a:ea typeface="+mn-ea"/>
                <a:cs typeface="+mn-cs"/>
              </a:rPr>
              <a:t>rước khi vào tiết học cô xin chúc lớp mình có một tiết học thật vui vẻ lý thú và tiếp thu được thật nhiều kiến thức</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mới các em đã sẵn sàng chưa nào chúng mình sẽ cùng đi khám phá những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điều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thú</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vị</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có</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trong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tiết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học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này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nhé</a:t>
            </a:r>
            <a:r>
              <a:rPr lang="en-US" sz="1200" b="0" i="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Chúng</a:t>
            </a:r>
            <a:r>
              <a:rPr lang="en-US" sz="1200" b="0" kern="1200" dirty="0" smtClean="0">
                <a:solidFill>
                  <a:schemeClr val="tx1"/>
                </a:solidFill>
                <a:effectLst/>
                <a:latin typeface="+mn-lt"/>
                <a:ea typeface="+mn-ea"/>
                <a:cs typeface="+mn-cs"/>
              </a:rPr>
              <a:t> ta </a:t>
            </a:r>
            <a:r>
              <a:rPr lang="en-US" sz="1200" b="0" kern="1200" dirty="0" err="1" smtClean="0">
                <a:solidFill>
                  <a:schemeClr val="tx1"/>
                </a:solidFill>
                <a:effectLst/>
                <a:latin typeface="+mn-lt"/>
                <a:ea typeface="+mn-ea"/>
                <a:cs typeface="+mn-cs"/>
              </a:rPr>
              <a:t>cùng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đến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với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hoạt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động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khởi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động</a:t>
            </a:r>
            <a:r>
              <a:rPr lang="en-US" sz="1200" b="0" kern="1200" dirty="0" smtClean="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3111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4129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 Nêu đặc điểm của góc nhọn, góc tù, góc bẹt.</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Các em vừa nhận biết các góc bằng cách nào?</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+Quan sát các sự vật xung quanh, em thấy xuất hiện những  góc nào?</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-&gt;GV giới thiệu: mái nhà có góc nhọn, hai lan ngoài cùng của chiếc quạt tạo thành góc tù, kim đồng hồ chỉ 1 giờ tạo góc nhọn, bập bênh tạo góc bẹt...</a:t>
            </a:r>
            <a:endParaRPr lang="en-US" dirty="0"/>
          </a:p>
        </p:txBody>
      </p:sp>
      <p:sp>
        <p:nvSpPr>
          <p:cNvPr id="4" name="Slide Number Placeholder 3"/>
          <p:cNvSpPr>
            <a:spLocks noGrp="1"/>
          </p:cNvSpPr>
          <p:nvPr>
            <p:ph type="sldNum" sz="quarter" idx="10"/>
          </p:nvPr>
        </p:nvSpPr>
        <p:spPr/>
        <p:txBody>
          <a:bodyPr/>
          <a:lstStyle/>
          <a:p>
            <a:fld id="{16EE9940-2EDB-4F0E-BEF4-5E58C02C4902}" type="slidenum">
              <a:rPr lang="en-US" smtClean="0"/>
              <a:t>11</a:t>
            </a:fld>
            <a:endParaRPr lang="en-US"/>
          </a:p>
        </p:txBody>
      </p:sp>
    </p:spTree>
    <p:extLst>
      <p:ext uri="{BB962C8B-B14F-4D97-AF65-F5344CB8AC3E}">
        <p14:creationId xmlns:p14="http://schemas.microsoft.com/office/powerpoint/2010/main" val="303402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 Nêu đặc điểm của góc nhọn, góc tù, góc bẹt.</a:t>
            </a:r>
            <a:endParaRPr lang="en-US" sz="1200" kern="1200" dirty="0" smtClean="0">
              <a:solidFill>
                <a:schemeClr val="tx1"/>
              </a:solidFill>
              <a:effectLst/>
              <a:latin typeface="+mn-lt"/>
              <a:ea typeface="+mn-ea"/>
              <a:cs typeface="+mn-cs"/>
            </a:endParaRPr>
          </a:p>
          <a:p>
            <a:r>
              <a:rPr lang="nl-NL" sz="1200" i="1" kern="120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 Các em vừa nhận biết các góc bằng cách nào?</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+Quan sát các sự vật xung quanh, em thấy xuất hiện những  góc nào?</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-&gt;GV giới thiệu: mái nhà có góc nhọn, hai lan ngoài cùng của chiếc quạt tạo thành góc tù, kim đồng hồ chỉ 1 giờ tạo góc nhọn, bập bênh tạo góc bẹt...</a:t>
            </a:r>
            <a:endParaRPr lang="en-US" dirty="0"/>
          </a:p>
        </p:txBody>
      </p:sp>
      <p:sp>
        <p:nvSpPr>
          <p:cNvPr id="4" name="Slide Number Placeholder 3"/>
          <p:cNvSpPr>
            <a:spLocks noGrp="1"/>
          </p:cNvSpPr>
          <p:nvPr>
            <p:ph type="sldNum" sz="quarter" idx="10"/>
          </p:nvPr>
        </p:nvSpPr>
        <p:spPr/>
        <p:txBody>
          <a:bodyPr/>
          <a:lstStyle/>
          <a:p>
            <a:fld id="{16EE9940-2EDB-4F0E-BEF4-5E58C02C4902}" type="slidenum">
              <a:rPr lang="en-US" smtClean="0"/>
              <a:t>12</a:t>
            </a:fld>
            <a:endParaRPr lang="en-US"/>
          </a:p>
        </p:txBody>
      </p:sp>
    </p:spTree>
    <p:extLst>
      <p:ext uri="{BB962C8B-B14F-4D97-AF65-F5344CB8AC3E}">
        <p14:creationId xmlns:p14="http://schemas.microsoft.com/office/powerpoint/2010/main" val="286668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Em</a:t>
            </a:r>
            <a:r>
              <a:rPr lang="en-US" dirty="0" smtClean="0"/>
              <a:t> </a:t>
            </a:r>
            <a:r>
              <a:rPr lang="en-US" dirty="0" err="1" smtClean="0"/>
              <a:t>dựa</a:t>
            </a:r>
            <a:r>
              <a:rPr lang="en-US" baseline="0" dirty="0" smtClean="0"/>
              <a:t> </a:t>
            </a:r>
            <a:r>
              <a:rPr lang="en-US" baseline="0" dirty="0" err="1" smtClean="0"/>
              <a:t>vào</a:t>
            </a:r>
            <a:r>
              <a:rPr lang="en-US" baseline="0" dirty="0" smtClean="0"/>
              <a:t> </a:t>
            </a:r>
            <a:r>
              <a:rPr lang="en-US" baseline="0" dirty="0" err="1" smtClean="0"/>
              <a:t>đâu</a:t>
            </a:r>
            <a:r>
              <a:rPr lang="en-US" baseline="0" dirty="0" smtClean="0"/>
              <a:t> </a:t>
            </a:r>
            <a:r>
              <a:rPr lang="en-US" baseline="0" dirty="0" err="1" smtClean="0"/>
              <a:t>để</a:t>
            </a:r>
            <a:r>
              <a:rPr lang="en-US" baseline="0" dirty="0" smtClean="0"/>
              <a:t> </a:t>
            </a:r>
            <a:r>
              <a:rPr lang="en-US" baseline="0" dirty="0" err="1" smtClean="0"/>
              <a:t>vẽ</a:t>
            </a:r>
            <a:r>
              <a:rPr lang="en-US" baseline="0" dirty="0" smtClean="0"/>
              <a:t> </a:t>
            </a:r>
            <a:r>
              <a:rPr lang="en-US" baseline="0" dirty="0" err="1" smtClean="0"/>
              <a:t>được</a:t>
            </a:r>
            <a:r>
              <a:rPr lang="en-US" baseline="0" dirty="0" smtClean="0"/>
              <a:t> </a:t>
            </a:r>
            <a:r>
              <a:rPr lang="en-US" baseline="0" dirty="0" err="1" smtClean="0"/>
              <a:t>góc</a:t>
            </a:r>
            <a:r>
              <a:rPr lang="en-US" baseline="0" dirty="0" smtClean="0"/>
              <a:t> </a:t>
            </a:r>
            <a:r>
              <a:rPr lang="en-US" baseline="0" dirty="0" err="1" smtClean="0"/>
              <a:t>nhọn</a:t>
            </a:r>
            <a:r>
              <a:rPr lang="en-US" baseline="0" dirty="0" smtClean="0"/>
              <a:t>, </a:t>
            </a:r>
            <a:r>
              <a:rPr lang="en-US" baseline="0" dirty="0" err="1" smtClean="0"/>
              <a:t>góc</a:t>
            </a:r>
            <a:r>
              <a:rPr lang="en-US" baseline="0" dirty="0" smtClean="0"/>
              <a:t> </a:t>
            </a:r>
            <a:r>
              <a:rPr lang="en-US" baseline="0" dirty="0" err="1" smtClean="0"/>
              <a:t>tù</a:t>
            </a:r>
            <a:r>
              <a:rPr lang="en-US" baseline="0" dirty="0" smtClean="0"/>
              <a:t>, </a:t>
            </a:r>
            <a:r>
              <a:rPr lang="en-US" baseline="0" dirty="0" err="1" smtClean="0"/>
              <a:t>góc</a:t>
            </a:r>
            <a:r>
              <a:rPr lang="en-US" baseline="0" dirty="0" smtClean="0"/>
              <a:t> </a:t>
            </a:r>
            <a:r>
              <a:rPr lang="en-US" baseline="0" dirty="0" err="1" smtClean="0"/>
              <a:t>bẹt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6EE9940-2EDB-4F0E-BEF4-5E58C02C4902}" type="slidenum">
              <a:rPr lang="en-US" smtClean="0"/>
              <a:t>13</a:t>
            </a:fld>
            <a:endParaRPr lang="en-US"/>
          </a:p>
        </p:txBody>
      </p:sp>
    </p:spTree>
    <p:extLst>
      <p:ext uri="{BB962C8B-B14F-4D97-AF65-F5344CB8AC3E}">
        <p14:creationId xmlns:p14="http://schemas.microsoft.com/office/powerpoint/2010/main" val="99473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558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200" kern="1200" dirty="0" smtClean="0">
                <a:solidFill>
                  <a:schemeClr val="tx1"/>
                </a:solidFill>
                <a:effectLst/>
                <a:latin typeface="+mn-lt"/>
                <a:ea typeface="+mn-ea"/>
                <a:cs typeface="+mn-cs"/>
              </a:rPr>
              <a:t>Ở lớp 3, chúng ta đã được học về góc, vậy góc đó là góc nào, các bạn hãy sử dụng que tính để xếp tạo thành góc đã học.</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nhận xét: Hỏi em vừa tạo ra góc gì?</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-&gt;Từ những que tính đơn giản, chúng ta có thể tạo thành các góc thật nhanh chóng. Ngoài ra, trong thực tế cuộc sống, có rất nhiều sự vật gợi cho ta hình ảnh về góc. Như trong bức tranh còn có các sự vật gợi cho ta hình ảnh về góc, theo em đó là sự vật nào?</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Cái</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kéo</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chiếc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đồng</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hồ</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gợi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cho</a:t>
            </a:r>
            <a:r>
              <a:rPr lang="en-US" sz="1200" b="0" i="0" kern="1200" dirty="0" smtClean="0">
                <a:solidFill>
                  <a:schemeClr val="tx1"/>
                </a:solidFill>
                <a:effectLst/>
                <a:latin typeface="+mn-lt"/>
                <a:ea typeface="+mn-ea"/>
                <a:cs typeface="+mn-cs"/>
              </a:rPr>
              <a:t> ta </a:t>
            </a:r>
            <a:r>
              <a:rPr lang="en-US" sz="1200" b="0" i="0" kern="1200" dirty="0" err="1" smtClean="0">
                <a:solidFill>
                  <a:schemeClr val="tx1"/>
                </a:solidFill>
                <a:effectLst/>
                <a:latin typeface="+mn-lt"/>
                <a:ea typeface="+mn-ea"/>
                <a:cs typeface="+mn-cs"/>
              </a:rPr>
              <a:t>hình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ảnh</a:t>
            </a:r>
            <a:r>
              <a:rPr lang="en-US" sz="1200" b="0" i="0" kern="120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góc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không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vuông</a:t>
            </a:r>
            <a:r>
              <a:rPr lang="en-US" sz="1200" b="0" kern="1200" dirty="0" err="1" smtClean="0">
                <a:solidFill>
                  <a:schemeClr val="tx1"/>
                </a:solidFill>
                <a:effectLst/>
                <a:latin typeface="+mn-lt"/>
                <a:ea typeface="+mn-ea"/>
                <a:cs typeface="+mn-cs"/>
              </a:rPr>
              <a:t>Liệu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rằng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có</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tên</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gọi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riêng</a:t>
            </a:r>
            <a:r>
              <a:rPr lang="en-US" sz="1200" b="0" kern="1200" baseline="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cho</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những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góc</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này</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không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Chúng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mình</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sẽ</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cùng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đi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Tìm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câu</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trả</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lời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trong</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tiết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học</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hôm</a:t>
            </a:r>
            <a:r>
              <a:rPr lang="en-US" sz="1200" b="0" kern="1200" dirty="0" smtClean="0">
                <a:solidFill>
                  <a:schemeClr val="tx1"/>
                </a:solidFill>
                <a:effectLst/>
                <a:latin typeface="+mn-lt"/>
                <a:ea typeface="+mn-ea"/>
                <a:cs typeface="+mn-cs"/>
              </a:rPr>
              <a:t> nay </a:t>
            </a:r>
            <a:r>
              <a:rPr lang="en-US" sz="1200" b="0" kern="1200" dirty="0" err="1" smtClean="0">
                <a:solidFill>
                  <a:schemeClr val="tx1"/>
                </a:solidFill>
                <a:effectLst/>
                <a:latin typeface="+mn-lt"/>
                <a:ea typeface="+mn-ea"/>
                <a:cs typeface="+mn-cs"/>
              </a:rPr>
              <a:t>nhé</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EE9940-2EDB-4F0E-BEF4-5E58C02C4902}" type="slidenum">
              <a:rPr lang="en-US" smtClean="0"/>
              <a:t>3</a:t>
            </a:fld>
            <a:endParaRPr lang="en-US"/>
          </a:p>
        </p:txBody>
      </p:sp>
    </p:spTree>
    <p:extLst>
      <p:ext uri="{BB962C8B-B14F-4D97-AF65-F5344CB8AC3E}">
        <p14:creationId xmlns:p14="http://schemas.microsoft.com/office/powerpoint/2010/main" val="137593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E9940-2EDB-4F0E-BEF4-5E58C02C4902}" type="slidenum">
              <a:rPr lang="en-US" smtClean="0"/>
              <a:t>5</a:t>
            </a:fld>
            <a:endParaRPr lang="en-US"/>
          </a:p>
        </p:txBody>
      </p:sp>
    </p:spTree>
    <p:extLst>
      <p:ext uri="{BB962C8B-B14F-4D97-AF65-F5344CB8AC3E}">
        <p14:creationId xmlns:p14="http://schemas.microsoft.com/office/powerpoint/2010/main" val="2588304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+Hỏi: Nhận xét gì về hai cạnh của</a:t>
            </a:r>
            <a:r>
              <a:rPr lang="nl-NL" sz="1200" kern="1200" baseline="0" dirty="0" smtClean="0">
                <a:solidFill>
                  <a:schemeClr val="tx1"/>
                </a:solidFill>
                <a:effectLst/>
                <a:latin typeface="+mn-lt"/>
                <a:ea typeface="+mn-ea"/>
                <a:cs typeface="+mn-cs"/>
              </a:rPr>
              <a:t> góc bẹt? 2 cạnh thẳng hàng nhau.</a:t>
            </a:r>
          </a:p>
          <a:p>
            <a:r>
              <a:rPr lang="nl-NL" sz="1200" kern="1200" dirty="0" smtClean="0">
                <a:solidFill>
                  <a:schemeClr val="tx1"/>
                </a:solidFill>
                <a:effectLst/>
                <a:latin typeface="+mn-lt"/>
                <a:ea typeface="+mn-ea"/>
                <a:cs typeface="+mn-cs"/>
              </a:rPr>
              <a:t>-YC: +Nêu đặc điểm của góc nhọn, góc tù, góc bẹt.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 + Góc nhọn bé hơn góc vuông, góc tù lớn hơn góc vuông, góc bẹt bằng 2 góc vuông</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+Sắp xếp góc vuông, góc nhọn, góc tù, góc bẹt theo thứ tự góc lớn dần.</a:t>
            </a:r>
            <a:endParaRPr lang="en-US" dirty="0"/>
          </a:p>
        </p:txBody>
      </p:sp>
      <p:sp>
        <p:nvSpPr>
          <p:cNvPr id="4" name="Slide Number Placeholder 3"/>
          <p:cNvSpPr>
            <a:spLocks noGrp="1"/>
          </p:cNvSpPr>
          <p:nvPr>
            <p:ph type="sldNum" sz="quarter" idx="10"/>
          </p:nvPr>
        </p:nvSpPr>
        <p:spPr/>
        <p:txBody>
          <a:bodyPr/>
          <a:lstStyle/>
          <a:p>
            <a:fld id="{16EE9940-2EDB-4F0E-BEF4-5E58C02C4902}" type="slidenum">
              <a:rPr lang="en-US" smtClean="0"/>
              <a:t>6</a:t>
            </a:fld>
            <a:endParaRPr lang="en-US"/>
          </a:p>
        </p:txBody>
      </p:sp>
    </p:spTree>
    <p:extLst>
      <p:ext uri="{BB962C8B-B14F-4D97-AF65-F5344CB8AC3E}">
        <p14:creationId xmlns:p14="http://schemas.microsoft.com/office/powerpoint/2010/main" val="401394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829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Vừa</a:t>
            </a:r>
            <a:r>
              <a:rPr lang="en-US" altLang="zh-CN" baseline="0" dirty="0" smtClean="0"/>
              <a:t> </a:t>
            </a:r>
            <a:r>
              <a:rPr lang="en-US" altLang="zh-CN" baseline="0" dirty="0" err="1" smtClean="0"/>
              <a:t>rồi</a:t>
            </a:r>
            <a:r>
              <a:rPr lang="en-US" altLang="zh-CN" baseline="0" dirty="0" smtClean="0"/>
              <a:t> </a:t>
            </a:r>
            <a:r>
              <a:rPr lang="en-US" altLang="zh-CN" baseline="0" dirty="0" err="1" smtClean="0"/>
              <a:t>cô</a:t>
            </a:r>
            <a:r>
              <a:rPr lang="en-US" altLang="zh-CN" baseline="0" dirty="0" smtClean="0"/>
              <a:t> </a:t>
            </a:r>
            <a:r>
              <a:rPr lang="en-US" altLang="zh-CN" baseline="0" dirty="0" err="1" smtClean="0"/>
              <a:t>đã</a:t>
            </a:r>
            <a:r>
              <a:rPr lang="en-US" altLang="zh-CN" baseline="0" dirty="0" smtClean="0"/>
              <a:t> </a:t>
            </a:r>
            <a:r>
              <a:rPr lang="en-US" altLang="zh-CN" baseline="0" dirty="0" err="1" smtClean="0"/>
              <a:t>hướng</a:t>
            </a:r>
            <a:r>
              <a:rPr lang="en-US" altLang="zh-CN" baseline="0" dirty="0" smtClean="0"/>
              <a:t> </a:t>
            </a:r>
            <a:r>
              <a:rPr lang="en-US" altLang="zh-CN" baseline="0" dirty="0" err="1" smtClean="0"/>
              <a:t>dẫn</a:t>
            </a:r>
            <a:r>
              <a:rPr lang="en-US" altLang="zh-CN" baseline="0" dirty="0" smtClean="0"/>
              <a:t> </a:t>
            </a:r>
            <a:r>
              <a:rPr lang="en-US" altLang="zh-CN" baseline="0" dirty="0" err="1" smtClean="0"/>
              <a:t>cho</a:t>
            </a:r>
            <a:r>
              <a:rPr lang="en-US" altLang="zh-CN" baseline="0" dirty="0" smtClean="0"/>
              <a:t> </a:t>
            </a:r>
            <a:r>
              <a:rPr lang="en-US" altLang="zh-CN" baseline="0" dirty="0" err="1" smtClean="0"/>
              <a:t>các</a:t>
            </a:r>
            <a:r>
              <a:rPr lang="en-US" altLang="zh-CN" baseline="0" dirty="0" smtClean="0"/>
              <a:t> </a:t>
            </a:r>
            <a:r>
              <a:rPr lang="en-US" altLang="zh-CN" baseline="0" dirty="0" err="1" smtClean="0"/>
              <a:t>bạn</a:t>
            </a:r>
            <a:r>
              <a:rPr lang="en-US" altLang="zh-CN" baseline="0" dirty="0" smtClean="0"/>
              <a:t> </a:t>
            </a:r>
            <a:r>
              <a:rPr lang="en-US" altLang="zh-CN" baseline="0" dirty="0" err="1" smtClean="0"/>
              <a:t>biết</a:t>
            </a:r>
            <a:r>
              <a:rPr lang="en-US" altLang="zh-CN" baseline="0" dirty="0" smtClean="0"/>
              <a:t> </a:t>
            </a:r>
            <a:r>
              <a:rPr lang="en-US" altLang="zh-CN" baseline="0" dirty="0" err="1" smtClean="0"/>
              <a:t>về</a:t>
            </a:r>
            <a:r>
              <a:rPr lang="en-US" altLang="zh-CN" baseline="0" dirty="0" smtClean="0"/>
              <a:t> </a:t>
            </a:r>
            <a:r>
              <a:rPr lang="en-US" altLang="zh-CN" baseline="0" dirty="0" err="1" smtClean="0"/>
              <a:t>các</a:t>
            </a:r>
            <a:r>
              <a:rPr lang="en-US" altLang="zh-CN" baseline="0" dirty="0" smtClean="0"/>
              <a:t> </a:t>
            </a:r>
            <a:r>
              <a:rPr lang="en-US" altLang="zh-CN" baseline="0" dirty="0" err="1" smtClean="0"/>
              <a:t>góc</a:t>
            </a:r>
            <a:r>
              <a:rPr lang="en-US" altLang="zh-CN" baseline="0" dirty="0" smtClean="0"/>
              <a:t> </a:t>
            </a:r>
            <a:r>
              <a:rPr lang="en-US" altLang="zh-CN" baseline="0" dirty="0" err="1" smtClean="0"/>
              <a:t>nhọn</a:t>
            </a:r>
            <a:r>
              <a:rPr lang="en-US" altLang="zh-CN" baseline="0" dirty="0" smtClean="0"/>
              <a:t>, </a:t>
            </a:r>
            <a:r>
              <a:rPr lang="en-US" altLang="zh-CN" baseline="0" dirty="0" err="1" smtClean="0"/>
              <a:t>góc</a:t>
            </a:r>
            <a:r>
              <a:rPr lang="en-US" altLang="zh-CN" baseline="0" dirty="0" smtClean="0"/>
              <a:t> </a:t>
            </a:r>
            <a:r>
              <a:rPr lang="en-US" altLang="zh-CN" baseline="0" dirty="0" err="1" smtClean="0"/>
              <a:t>tù</a:t>
            </a:r>
            <a:r>
              <a:rPr lang="en-US" altLang="zh-CN" baseline="0" dirty="0" smtClean="0"/>
              <a:t>, </a:t>
            </a:r>
            <a:r>
              <a:rPr lang="en-US" altLang="zh-CN" baseline="0" dirty="0" err="1" smtClean="0"/>
              <a:t>góc</a:t>
            </a:r>
            <a:r>
              <a:rPr lang="en-US" altLang="zh-CN" baseline="0" dirty="0" smtClean="0"/>
              <a:t> </a:t>
            </a:r>
            <a:r>
              <a:rPr lang="en-US" altLang="zh-CN" baseline="0" dirty="0" err="1" smtClean="0"/>
              <a:t>bẹt</a:t>
            </a:r>
            <a:r>
              <a:rPr lang="en-US" altLang="zh-CN" baseline="0" dirty="0" smtClean="0"/>
              <a:t>. </a:t>
            </a:r>
            <a:r>
              <a:rPr lang="en-US" altLang="zh-CN" baseline="0" dirty="0" err="1" smtClean="0"/>
              <a:t>Để</a:t>
            </a:r>
            <a:r>
              <a:rPr lang="en-US" altLang="zh-CN" baseline="0" dirty="0" smtClean="0"/>
              <a:t> LT-TH </a:t>
            </a:r>
            <a:r>
              <a:rPr lang="en-US" altLang="zh-CN" baseline="0" dirty="0" err="1" smtClean="0"/>
              <a:t>tốt</a:t>
            </a:r>
            <a:r>
              <a:rPr lang="en-US" altLang="zh-CN" baseline="0" dirty="0" smtClean="0"/>
              <a:t> </a:t>
            </a:r>
            <a:r>
              <a:rPr lang="en-US" altLang="zh-CN" baseline="0" dirty="0" err="1" smtClean="0"/>
              <a:t>hơn</a:t>
            </a:r>
            <a:r>
              <a:rPr lang="en-US" altLang="zh-CN" baseline="0" dirty="0" smtClean="0"/>
              <a:t> </a:t>
            </a:r>
            <a:r>
              <a:rPr lang="en-US" altLang="zh-CN" baseline="0" dirty="0" err="1" smtClean="0"/>
              <a:t>chúng</a:t>
            </a:r>
            <a:r>
              <a:rPr lang="en-US" altLang="zh-CN" baseline="0" dirty="0" smtClean="0"/>
              <a:t> ta </a:t>
            </a:r>
            <a:r>
              <a:rPr lang="en-US" altLang="zh-CN" baseline="0" dirty="0" err="1" smtClean="0"/>
              <a:t>cùng</a:t>
            </a:r>
            <a:r>
              <a:rPr lang="en-US" altLang="zh-CN" baseline="0" dirty="0" smtClean="0"/>
              <a:t> </a:t>
            </a:r>
            <a:r>
              <a:rPr lang="en-US" altLang="zh-CN" baseline="0" dirty="0" err="1" smtClean="0"/>
              <a:t>vào</a:t>
            </a:r>
            <a:r>
              <a:rPr lang="en-US" altLang="zh-CN" baseline="0" dirty="0" smtClean="0"/>
              <a:t> </a:t>
            </a:r>
            <a:r>
              <a:rPr lang="en-US" altLang="zh-CN" baseline="0" dirty="0" err="1" smtClean="0"/>
              <a:t>bài</a:t>
            </a:r>
            <a:r>
              <a:rPr lang="en-US" altLang="zh-CN" baseline="0" dirty="0" smtClean="0"/>
              <a:t> </a:t>
            </a:r>
            <a:r>
              <a:rPr lang="en-US" altLang="zh-CN" baseline="0" dirty="0" err="1" smtClean="0"/>
              <a:t>tập</a:t>
            </a:r>
            <a:r>
              <a:rPr lang="en-US" altLang="zh-CN" baseline="0" dirty="0" smtClean="0"/>
              <a:t> 1</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931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microsoft.com/office/2007/relationships/hdphoto" Target="../media/hdphoto1.wdp"/><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262711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085926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80421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5092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762279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64902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2273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64122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882370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23450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43379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5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2811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94280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0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75390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0747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4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EBF585A-A565-448C-A0F9-FF2FA03C6E74}" type="datetimeFigureOut">
              <a:rPr lang="zh-CN" altLang="en-US" smtClean="0"/>
              <a:pPr/>
              <a:t>2023/10/10</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3362607B-C3C5-4423-BE98-0A3E96D36AB8}" type="slidenum">
              <a:rPr lang="zh-CN" altLang="en-US" smtClean="0"/>
              <a:pPr/>
              <a:t>‹#›</a:t>
            </a:fld>
            <a:endParaRPr lang="zh-CN" altLang="en-US"/>
          </a:p>
        </p:txBody>
      </p:sp>
    </p:spTree>
    <p:extLst>
      <p:ext uri="{BB962C8B-B14F-4D97-AF65-F5344CB8AC3E}">
        <p14:creationId xmlns:p14="http://schemas.microsoft.com/office/powerpoint/2010/main" val="1974711983"/>
      </p:ext>
    </p:extLst>
  </p:cSld>
  <p:clrMapOvr>
    <a:masterClrMapping/>
  </p:clrMapOvr>
  <p:transition spd="slow" advClick="0"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606434303"/>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244882771"/>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82699913"/>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839579720"/>
      </p:ext>
    </p:extLst>
  </p:cSld>
  <p:clrMapOvr>
    <a:masterClrMapping/>
  </p:clrMapOvr>
  <p:transition spd="slow"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112839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10/10/2023</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414991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5"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6"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3" name="Picture 2" descr="A pink background with white leaves and black text&#10;&#10;Description automatically generated">
            <a:extLst>
              <a:ext uri="{FF2B5EF4-FFF2-40B4-BE49-F238E27FC236}">
                <a16:creationId xmlns:a16="http://schemas.microsoft.com/office/drawing/2014/main" id="{E3CAAAD3-4435-FF47-EA59-6CE02798C8B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562100" y="485775"/>
            <a:ext cx="1266824" cy="1266824"/>
          </a:xfrm>
          <a:prstGeom prst="rect">
            <a:avLst/>
          </a:prstGeom>
        </p:spPr>
      </p:pic>
    </p:spTree>
    <p:extLst>
      <p:ext uri="{BB962C8B-B14F-4D97-AF65-F5344CB8AC3E}">
        <p14:creationId xmlns:p14="http://schemas.microsoft.com/office/powerpoint/2010/main" val="13177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2F18E7-1D36-4C26-8A8E-CEA91FE20FE3}"/>
              </a:ext>
            </a:extLst>
          </p:cNvPr>
          <p:cNvSpPr txBox="1"/>
          <p:nvPr userDrawn="1"/>
        </p:nvSpPr>
        <p:spPr>
          <a:xfrm>
            <a:off x="11292620" y="6475015"/>
            <a:ext cx="807080" cy="379656"/>
          </a:xfrm>
          <a:prstGeom prst="rect">
            <a:avLst/>
          </a:prstGeom>
          <a:noFill/>
        </p:spPr>
        <p:txBody>
          <a:bodyPr wrap="none" rtlCol="0">
            <a:spAutoFit/>
          </a:bodyPr>
          <a:lstStyle/>
          <a:p>
            <a:r>
              <a:rPr lang="en-US" sz="1867">
                <a:solidFill>
                  <a:schemeClr val="bg1">
                    <a:lumMod val="95000"/>
                  </a:schemeClr>
                </a:solidFill>
                <a:latin typeface="UVN Bai Sau" panose="04030605020802020C03" pitchFamily="82" charset="0"/>
              </a:rPr>
              <a:t>KTUTS</a:t>
            </a:r>
          </a:p>
        </p:txBody>
      </p:sp>
      <p:pic>
        <p:nvPicPr>
          <p:cNvPr id="4" name="Picture 3" descr="A picture containing diagram&#10;&#10;Description automatically generated">
            <a:extLst>
              <a:ext uri="{FF2B5EF4-FFF2-40B4-BE49-F238E27FC236}">
                <a16:creationId xmlns:a16="http://schemas.microsoft.com/office/drawing/2014/main" id="{4ACA4215-6E5C-4E1D-A207-09DC92E14A7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5386" y="8037512"/>
            <a:ext cx="1079679" cy="932723"/>
          </a:xfrm>
          <a:prstGeom prst="rect">
            <a:avLst/>
          </a:prstGeom>
        </p:spPr>
      </p:pic>
      <p:sp>
        <p:nvSpPr>
          <p:cNvPr id="5" name="TextBox 4">
            <a:extLst>
              <a:ext uri="{FF2B5EF4-FFF2-40B4-BE49-F238E27FC236}">
                <a16:creationId xmlns:a16="http://schemas.microsoft.com/office/drawing/2014/main" id="{E4B2EF5E-12F3-4F27-A81C-EC64E881781E}"/>
              </a:ext>
            </a:extLst>
          </p:cNvPr>
          <p:cNvSpPr txBox="1"/>
          <p:nvPr userDrawn="1"/>
        </p:nvSpPr>
        <p:spPr>
          <a:xfrm>
            <a:off x="19712" y="1"/>
            <a:ext cx="983090" cy="461665"/>
          </a:xfrm>
          <a:prstGeom prst="rect">
            <a:avLst/>
          </a:prstGeom>
          <a:noFill/>
        </p:spPr>
        <p:txBody>
          <a:bodyPr wrap="none" rtlCol="0">
            <a:spAutoFit/>
          </a:bodyPr>
          <a:lstStyle/>
          <a:p>
            <a:r>
              <a:rPr lang="en-US" sz="2400">
                <a:solidFill>
                  <a:schemeClr val="bg1">
                    <a:lumMod val="95000"/>
                  </a:schemeClr>
                </a:solidFill>
                <a:latin typeface="UVN Bai Sau" panose="04030605020802020C03" pitchFamily="82" charset="0"/>
              </a:rPr>
              <a:t>KTUTS</a:t>
            </a:r>
          </a:p>
        </p:txBody>
      </p:sp>
      <p:sp>
        <p:nvSpPr>
          <p:cNvPr id="6" name="TextBox 5">
            <a:extLst>
              <a:ext uri="{FF2B5EF4-FFF2-40B4-BE49-F238E27FC236}">
                <a16:creationId xmlns:a16="http://schemas.microsoft.com/office/drawing/2014/main" id="{11ABFE2B-43BC-44D2-B296-89A4B3F2E167}"/>
              </a:ext>
            </a:extLst>
          </p:cNvPr>
          <p:cNvSpPr txBox="1"/>
          <p:nvPr userDrawn="1"/>
        </p:nvSpPr>
        <p:spPr>
          <a:xfrm>
            <a:off x="36480" y="6361028"/>
            <a:ext cx="983090" cy="461665"/>
          </a:xfrm>
          <a:prstGeom prst="rect">
            <a:avLst/>
          </a:prstGeom>
          <a:noFill/>
        </p:spPr>
        <p:txBody>
          <a:bodyPr wrap="none" rtlCol="0">
            <a:spAutoFit/>
          </a:bodyPr>
          <a:lstStyle/>
          <a:p>
            <a:r>
              <a:rPr lang="en-US" sz="2400">
                <a:solidFill>
                  <a:schemeClr val="bg1">
                    <a:lumMod val="85000"/>
                  </a:schemeClr>
                </a:solidFill>
                <a:latin typeface="UVN Bai Sau" panose="04030605020802020C03" pitchFamily="82" charset="0"/>
              </a:rPr>
              <a:t>KTUTS</a:t>
            </a:r>
          </a:p>
        </p:txBody>
      </p:sp>
    </p:spTree>
    <p:extLst>
      <p:ext uri="{BB962C8B-B14F-4D97-AF65-F5344CB8AC3E}">
        <p14:creationId xmlns:p14="http://schemas.microsoft.com/office/powerpoint/2010/main" val="28573445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7482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Shape&#10;&#10;Description automatically generated with medium confidence">
            <a:extLst>
              <a:ext uri="{FF2B5EF4-FFF2-40B4-BE49-F238E27FC236}">
                <a16:creationId xmlns:a16="http://schemas.microsoft.com/office/drawing/2014/main" id="{A07A38DD-583A-407A-A2F5-B2319CE9A66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2142510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13" Type="http://schemas.microsoft.com/office/2007/relationships/hdphoto" Target="../media/hdphoto7.wdp"/><Relationship Id="rId3" Type="http://schemas.openxmlformats.org/officeDocument/2006/relationships/image" Target="../media/image75.png"/><Relationship Id="rId7" Type="http://schemas.openxmlformats.org/officeDocument/2006/relationships/image" Target="../media/image77.jpeg"/><Relationship Id="rId12"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76.png"/><Relationship Id="rId10" Type="http://schemas.openxmlformats.org/officeDocument/2006/relationships/image" Target="../media/image79.pn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81.jpeg"/></Relationships>
</file>

<file path=ppt/slides/_rels/slide1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2.emf"/><Relationship Id="rId5" Type="http://schemas.microsoft.com/office/2007/relationships/hdphoto" Target="../media/hdphoto8.wdp"/><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2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64.png"/><Relationship Id="rId4" Type="http://schemas.openxmlformats.org/officeDocument/2006/relationships/image" Target="../media/image2.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52.png"/><Relationship Id="rId4" Type="http://schemas.openxmlformats.org/officeDocument/2006/relationships/image" Target="../media/image44.pn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64.png"/><Relationship Id="rId10" Type="http://schemas.openxmlformats.org/officeDocument/2006/relationships/image" Target="../media/image66.png"/><Relationship Id="rId4" Type="http://schemas.openxmlformats.org/officeDocument/2006/relationships/image" Target="../media/image2.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image" Target="../media/image67.png"/><Relationship Id="rId4" Type="http://schemas.openxmlformats.org/officeDocument/2006/relationships/image" Target="../media/image44.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057400" y="1432426"/>
            <a:ext cx="8427552" cy="2377574"/>
          </a:xfrm>
          <a:prstGeom prst="rect">
            <a:avLst/>
          </a:prstGeom>
          <a:noFill/>
        </p:spPr>
        <p:txBody>
          <a:bodyPr wrap="square">
            <a:spAutoFit/>
          </a:bodyPr>
          <a:lstStyle/>
          <a:p>
            <a:pPr algn="ctr" defTabSz="342900"/>
            <a:r>
              <a:rPr lang="en-US" altLang="zh-CN" sz="4950" b="1" dirty="0" smtClean="0">
                <a:ln w="28575" cmpd="thickThin">
                  <a:solidFill>
                    <a:srgbClr val="A7CF82"/>
                  </a:solidFill>
                </a:ln>
                <a:solidFill>
                  <a:srgbClr val="21801A"/>
                </a:solidFill>
                <a:latin typeface="UTM Loko" panose="02040603050506020204" pitchFamily="18" charset="0"/>
                <a:ea typeface="微软雅黑" pitchFamily="34" charset="-122"/>
              </a:rPr>
              <a:t>NHIỆT LIỆT CHÀO MỪNG CÁC THẦY CÔ VỀ DỰ GIỜ, THĂM LỚP 4C</a:t>
            </a:r>
            <a:endParaRPr lang="en-US" altLang="zh-CN" sz="4950" b="1" dirty="0">
              <a:ln w="28575" cmpd="thickThin">
                <a:solidFill>
                  <a:srgbClr val="A7CF82"/>
                </a:solidFill>
              </a:ln>
              <a:solidFill>
                <a:srgbClr val="21801A"/>
              </a:solidFill>
              <a:latin typeface="UTM Loko" panose="02040603050506020204" pitchFamily="18" charset="0"/>
              <a:ea typeface="微软雅黑" pitchFamily="34" charset="-122"/>
            </a:endParaRPr>
          </a:p>
        </p:txBody>
      </p:sp>
      <p:sp>
        <p:nvSpPr>
          <p:cNvPr id="11" name="TextBox 7"/>
          <p:cNvSpPr>
            <a:spLocks noChangeArrowheads="1"/>
          </p:cNvSpPr>
          <p:nvPr/>
        </p:nvSpPr>
        <p:spPr bwMode="auto">
          <a:xfrm>
            <a:off x="2133600" y="3886200"/>
            <a:ext cx="8229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nl-NL" sz="3600" b="1" dirty="0">
                <a:latin typeface="Times New Roman" panose="02020603050405020304" pitchFamily="18" charset="0"/>
                <a:cs typeface="Times New Roman" panose="02020603050405020304" pitchFamily="18" charset="0"/>
              </a:rPr>
              <a:t>M</a:t>
            </a:r>
            <a:r>
              <a:rPr lang="vi-VN" sz="3600" b="1" dirty="0" smtClean="0">
                <a:latin typeface="Times New Roman" panose="02020603050405020304" pitchFamily="18" charset="0"/>
                <a:cs typeface="Times New Roman" panose="02020603050405020304" pitchFamily="18" charset="0"/>
              </a:rPr>
              <a:t>ôn</a:t>
            </a:r>
            <a:r>
              <a:rPr lang="vi-VN" sz="3600" b="1" dirty="0">
                <a:latin typeface="Times New Roman" panose="02020603050405020304" pitchFamily="18" charset="0"/>
                <a:cs typeface="Times New Roman" panose="02020603050405020304" pitchFamily="18" charset="0"/>
              </a:rPr>
              <a:t>: </a:t>
            </a:r>
            <a:r>
              <a:rPr lang="nl-NL" sz="3600" b="1" dirty="0" smtClean="0">
                <a:latin typeface="Times New Roman" panose="02020603050405020304" pitchFamily="18" charset="0"/>
                <a:cs typeface="Times New Roman" panose="02020603050405020304" pitchFamily="18" charset="0"/>
              </a:rPr>
              <a:t>Toán</a:t>
            </a:r>
            <a:r>
              <a:rPr lang="vi-VN" sz="3600" b="1" dirty="0" smtClean="0">
                <a:latin typeface="Times New Roman" panose="02020603050405020304" pitchFamily="18" charset="0"/>
                <a:cs typeface="Times New Roman" panose="02020603050405020304" pitchFamily="18" charset="0"/>
              </a:rPr>
              <a:t>-</a:t>
            </a:r>
            <a:r>
              <a:rPr lang="en-US"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Lớp </a:t>
            </a:r>
            <a:r>
              <a:rPr lang="vi-VN" sz="3600" b="1" dirty="0" smtClean="0">
                <a:latin typeface="Times New Roman" panose="02020603050405020304" pitchFamily="18" charset="0"/>
                <a:cs typeface="Times New Roman" panose="02020603050405020304" pitchFamily="18" charset="0"/>
              </a:rPr>
              <a:t>4</a:t>
            </a:r>
            <a:endParaRPr lang="en-US"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238257" y="454288"/>
            <a:ext cx="5777611" cy="646331"/>
          </a:xfrm>
          <a:prstGeom prst="rect">
            <a:avLst/>
          </a:prstGeom>
          <a:noFill/>
        </p:spPr>
        <p:txBody>
          <a:bodyPr wrap="square" rtlCol="0">
            <a:spAutoFit/>
          </a:bodyPr>
          <a:lstStyle/>
          <a:p>
            <a:pPr algn="ctr"/>
            <a:r>
              <a:rPr lang="vi-VN" sz="3600" kern="10" dirty="0">
                <a:solidFill>
                  <a:srgbClr val="E46C0A"/>
                </a:solidFill>
                <a:effectLst>
                  <a:prstShdw prst="shdw17" dist="17961" dir="2700000">
                    <a:srgbClr val="094377"/>
                  </a:prstShdw>
                </a:effectLst>
                <a:latin typeface="Times New Roman" panose="02020603050405020304" pitchFamily="18" charset="0"/>
                <a:cs typeface="Times New Roman" panose="02020603050405020304" pitchFamily="18" charset="0"/>
              </a:rPr>
              <a:t>Trường Tiểu </a:t>
            </a:r>
            <a:r>
              <a:rPr lang="vi-VN" sz="3600" kern="10" dirty="0" smtClean="0">
                <a:solidFill>
                  <a:srgbClr val="E46C0A"/>
                </a:solidFill>
                <a:effectLst>
                  <a:prstShdw prst="shdw17" dist="17961" dir="2700000">
                    <a:srgbClr val="094377"/>
                  </a:prstShdw>
                </a:effectLst>
                <a:latin typeface="Times New Roman" panose="02020603050405020304" pitchFamily="18" charset="0"/>
                <a:cs typeface="Times New Roman" panose="02020603050405020304" pitchFamily="18" charset="0"/>
              </a:rPr>
              <a:t>học</a:t>
            </a:r>
            <a:r>
              <a:rPr lang="en-US" sz="3600" kern="10" dirty="0" smtClean="0">
                <a:solidFill>
                  <a:srgbClr val="E46C0A"/>
                </a:solidFill>
                <a:effectLst>
                  <a:prstShdw prst="shdw17" dist="17961" dir="2700000">
                    <a:srgbClr val="094377"/>
                  </a:prstShdw>
                </a:effectLst>
                <a:latin typeface="Times New Roman" panose="02020603050405020304" pitchFamily="18" charset="0"/>
                <a:cs typeface="Times New Roman" panose="02020603050405020304" pitchFamily="18" charset="0"/>
              </a:rPr>
              <a:t> </a:t>
            </a:r>
            <a:r>
              <a:rPr lang="en-US" sz="3600" kern="10" dirty="0" err="1" smtClean="0">
                <a:solidFill>
                  <a:srgbClr val="E46C0A"/>
                </a:solidFill>
                <a:effectLst>
                  <a:prstShdw prst="shdw17" dist="17961" dir="2700000">
                    <a:srgbClr val="094377"/>
                  </a:prstShdw>
                </a:effectLst>
                <a:latin typeface="Times New Roman" panose="02020603050405020304" pitchFamily="18" charset="0"/>
                <a:cs typeface="Times New Roman" panose="02020603050405020304" pitchFamily="18" charset="0"/>
              </a:rPr>
              <a:t>Cẩm</a:t>
            </a:r>
            <a:r>
              <a:rPr lang="en-US" sz="3600" kern="10" dirty="0" smtClean="0">
                <a:solidFill>
                  <a:srgbClr val="E46C0A"/>
                </a:solidFill>
                <a:effectLst>
                  <a:prstShdw prst="shdw17" dist="17961" dir="2700000">
                    <a:srgbClr val="094377"/>
                  </a:prstShdw>
                </a:effectLst>
                <a:latin typeface="Times New Roman" panose="02020603050405020304" pitchFamily="18" charset="0"/>
                <a:cs typeface="Times New Roman" panose="02020603050405020304" pitchFamily="18" charset="0"/>
              </a:rPr>
              <a:t> </a:t>
            </a:r>
            <a:r>
              <a:rPr lang="en-US" sz="3600" kern="10" dirty="0" err="1" smtClean="0">
                <a:solidFill>
                  <a:srgbClr val="E46C0A"/>
                </a:solidFill>
                <a:effectLst>
                  <a:prstShdw prst="shdw17" dist="17961" dir="2700000">
                    <a:srgbClr val="094377"/>
                  </a:prstShdw>
                </a:effectLst>
                <a:latin typeface="Times New Roman" panose="02020603050405020304" pitchFamily="18" charset="0"/>
                <a:cs typeface="Times New Roman" panose="02020603050405020304" pitchFamily="18" charset="0"/>
              </a:rPr>
              <a:t>Giang</a:t>
            </a:r>
            <a:endParaRPr lang="en-US" sz="3600" dirty="0"/>
          </a:p>
        </p:txBody>
      </p:sp>
      <p:sp>
        <p:nvSpPr>
          <p:cNvPr id="9" name="TextBox 8"/>
          <p:cNvSpPr txBox="1"/>
          <p:nvPr/>
        </p:nvSpPr>
        <p:spPr>
          <a:xfrm>
            <a:off x="3466373" y="4967141"/>
            <a:ext cx="5777611" cy="646331"/>
          </a:xfrm>
          <a:prstGeom prst="rect">
            <a:avLst/>
          </a:prstGeom>
          <a:noFill/>
        </p:spPr>
        <p:txBody>
          <a:bodyPr wrap="square" rtlCol="0">
            <a:spAutoFit/>
          </a:bodyPr>
          <a:lstStyle/>
          <a:p>
            <a:pPr algn="ctr"/>
            <a:r>
              <a:rPr lang="en-US" sz="3600" kern="10" dirty="0" err="1" smtClean="0">
                <a:effectLst>
                  <a:prstShdw prst="shdw17" dist="17961" dir="2700000">
                    <a:srgbClr val="094377"/>
                  </a:prstShdw>
                </a:effectLst>
                <a:latin typeface="Times New Roman" panose="02020603050405020304" pitchFamily="18" charset="0"/>
                <a:cs typeface="Times New Roman" panose="02020603050405020304" pitchFamily="18" charset="0"/>
              </a:rPr>
              <a:t>Giáo</a:t>
            </a:r>
            <a:r>
              <a:rPr lang="en-US" sz="3600" kern="10" dirty="0" smtClean="0">
                <a:effectLst>
                  <a:prstShdw prst="shdw17" dist="17961" dir="2700000">
                    <a:srgbClr val="094377"/>
                  </a:prstShdw>
                </a:effectLst>
                <a:latin typeface="Times New Roman" panose="02020603050405020304" pitchFamily="18" charset="0"/>
                <a:cs typeface="Times New Roman" panose="02020603050405020304" pitchFamily="18" charset="0"/>
              </a:rPr>
              <a:t> </a:t>
            </a:r>
            <a:r>
              <a:rPr lang="en-US" sz="3600" kern="10" dirty="0" err="1" smtClean="0">
                <a:effectLst>
                  <a:prstShdw prst="shdw17" dist="17961" dir="2700000">
                    <a:srgbClr val="094377"/>
                  </a:prstShdw>
                </a:effectLst>
                <a:latin typeface="Times New Roman" panose="02020603050405020304" pitchFamily="18" charset="0"/>
                <a:cs typeface="Times New Roman" panose="02020603050405020304" pitchFamily="18" charset="0"/>
              </a:rPr>
              <a:t>viên</a:t>
            </a:r>
            <a:r>
              <a:rPr lang="en-US" sz="3600" kern="10" dirty="0" smtClean="0">
                <a:effectLst>
                  <a:prstShdw prst="shdw17" dist="17961" dir="2700000">
                    <a:srgbClr val="094377"/>
                  </a:prstShdw>
                </a:effectLst>
                <a:latin typeface="Times New Roman" panose="02020603050405020304" pitchFamily="18" charset="0"/>
                <a:cs typeface="Times New Roman" panose="02020603050405020304" pitchFamily="18" charset="0"/>
              </a:rPr>
              <a:t>: </a:t>
            </a:r>
            <a:r>
              <a:rPr lang="en-US" sz="3600" kern="10" dirty="0" err="1" smtClean="0">
                <a:effectLst>
                  <a:prstShdw prst="shdw17" dist="17961" dir="2700000">
                    <a:srgbClr val="094377"/>
                  </a:prstShdw>
                </a:effectLst>
                <a:latin typeface="Times New Roman" panose="02020603050405020304" pitchFamily="18" charset="0"/>
                <a:cs typeface="Times New Roman" panose="02020603050405020304" pitchFamily="18" charset="0"/>
              </a:rPr>
              <a:t>Vũ</a:t>
            </a:r>
            <a:r>
              <a:rPr lang="en-US" sz="3600" kern="10" dirty="0" smtClean="0">
                <a:effectLst>
                  <a:prstShdw prst="shdw17" dist="17961" dir="2700000">
                    <a:srgbClr val="094377"/>
                  </a:prstShdw>
                </a:effectLst>
                <a:latin typeface="Times New Roman" panose="02020603050405020304" pitchFamily="18" charset="0"/>
                <a:cs typeface="Times New Roman" panose="02020603050405020304" pitchFamily="18" charset="0"/>
              </a:rPr>
              <a:t> </a:t>
            </a:r>
            <a:r>
              <a:rPr lang="en-US" sz="3600" kern="10" dirty="0" err="1" smtClean="0">
                <a:effectLst>
                  <a:prstShdw prst="shdw17" dist="17961" dir="2700000">
                    <a:srgbClr val="094377"/>
                  </a:prstShdw>
                </a:effectLst>
                <a:latin typeface="Times New Roman" panose="02020603050405020304" pitchFamily="18" charset="0"/>
                <a:cs typeface="Times New Roman" panose="02020603050405020304" pitchFamily="18" charset="0"/>
              </a:rPr>
              <a:t>Thị</a:t>
            </a:r>
            <a:r>
              <a:rPr lang="en-US" sz="3600" kern="10" dirty="0" smtClean="0">
                <a:effectLst>
                  <a:prstShdw prst="shdw17" dist="17961" dir="2700000">
                    <a:srgbClr val="094377"/>
                  </a:prstShdw>
                </a:effectLst>
                <a:latin typeface="Times New Roman" panose="02020603050405020304" pitchFamily="18" charset="0"/>
                <a:cs typeface="Times New Roman" panose="02020603050405020304" pitchFamily="18" charset="0"/>
              </a:rPr>
              <a:t> </a:t>
            </a:r>
            <a:r>
              <a:rPr lang="en-US" sz="3600" kern="10" dirty="0" err="1" smtClean="0">
                <a:effectLst>
                  <a:prstShdw prst="shdw17" dist="17961" dir="2700000">
                    <a:srgbClr val="094377"/>
                  </a:prstShdw>
                </a:effectLst>
                <a:latin typeface="Times New Roman" panose="02020603050405020304" pitchFamily="18" charset="0"/>
                <a:cs typeface="Times New Roman" panose="02020603050405020304" pitchFamily="18" charset="0"/>
              </a:rPr>
              <a:t>Linh</a:t>
            </a:r>
            <a:endParaRPr lang="en-US" sz="3600" dirty="0"/>
          </a:p>
        </p:txBody>
      </p:sp>
    </p:spTree>
    <p:extLst>
      <p:ext uri="{BB962C8B-B14F-4D97-AF65-F5344CB8AC3E}">
        <p14:creationId xmlns:p14="http://schemas.microsoft.com/office/powerpoint/2010/main" val="1075328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set>
                                      <p:cBhvr>
                                        <p:cTn id="7" dur="455" fill="hold">
                                          <p:stCondLst>
                                            <p:cond delay="0"/>
                                          </p:stCondLst>
                                        </p:cTn>
                                        <p:tgtEl>
                                          <p:spTgt spid="10"/>
                                        </p:tgtEl>
                                        <p:attrNameLst>
                                          <p:attrName>style.rotation</p:attrName>
                                        </p:attrNameLst>
                                      </p:cBhvr>
                                      <p:to>
                                        <p:strVal val="-45.0"/>
                                      </p:to>
                                    </p:set>
                                    <p:anim calcmode="lin" valueType="num">
                                      <p:cBhvr>
                                        <p:cTn id="8"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2000"/>
                            </p:stCondLst>
                            <p:childTnLst>
                              <p:par>
                                <p:cTn id="13" presetID="22" presetClass="entr" presetSubtype="8" fill="hold" grpId="0" nodeType="afterEffect">
                                  <p:stCondLst>
                                    <p:cond delay="0"/>
                                  </p:stCondLst>
                                  <p:iterate type="lt">
                                    <p:tmPct val="30000"/>
                                  </p:iterate>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Trong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vuông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4" name="Picture 3">
            <a:extLst>
              <a:ext uri="{FF2B5EF4-FFF2-40B4-BE49-F238E27FC236}">
                <a16:creationId xmlns:a16="http://schemas.microsoft.com/office/drawing/2014/main" id="{A92C7126-EF52-12C8-3723-5B43964A966F}"/>
              </a:ext>
            </a:extLst>
          </p:cNvPr>
          <p:cNvPicPr>
            <a:picLocks noChangeAspect="1"/>
          </p:cNvPicPr>
          <p:nvPr/>
        </p:nvPicPr>
        <p:blipFill>
          <a:blip r:embed="rId4"/>
          <a:stretch>
            <a:fillRect/>
          </a:stretch>
        </p:blipFill>
        <p:spPr>
          <a:xfrm>
            <a:off x="2124074" y="1690497"/>
            <a:ext cx="8154845" cy="4224527"/>
          </a:xfrm>
          <a:prstGeom prst="rect">
            <a:avLst/>
          </a:prstGeom>
        </p:spPr>
      </p:pic>
    </p:spTree>
    <p:extLst>
      <p:ext uri="{BB962C8B-B14F-4D97-AF65-F5344CB8AC3E}">
        <p14:creationId xmlns:p14="http://schemas.microsoft.com/office/powerpoint/2010/main" val="299946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984" y="1242356"/>
            <a:ext cx="9709439" cy="5065249"/>
          </a:xfrm>
          <a:prstGeom prst="rect">
            <a:avLst/>
          </a:prstGeom>
        </p:spPr>
      </p:pic>
      <p:sp>
        <p:nvSpPr>
          <p:cNvPr id="4" name="TextBox 3"/>
          <p:cNvSpPr txBox="1"/>
          <p:nvPr/>
        </p:nvSpPr>
        <p:spPr>
          <a:xfrm>
            <a:off x="3680898" y="576596"/>
            <a:ext cx="4746726"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PHIẾU HỌC TẬP SỐ 2</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9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64" y="871519"/>
            <a:ext cx="9753671" cy="5114962"/>
          </a:xfrm>
          <a:prstGeom prst="rect">
            <a:avLst/>
          </a:prstGeom>
        </p:spPr>
      </p:pic>
    </p:spTree>
    <p:extLst>
      <p:ext uri="{BB962C8B-B14F-4D97-AF65-F5344CB8AC3E}">
        <p14:creationId xmlns:p14="http://schemas.microsoft.com/office/powerpoint/2010/main" val="126523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085974" y="382911"/>
            <a:ext cx="9363075" cy="1323439"/>
          </a:xfrm>
          <a:prstGeom prst="rect">
            <a:avLst/>
          </a:prstGeom>
          <a:noFill/>
        </p:spPr>
        <p:txBody>
          <a:bodyPr wrap="square">
            <a:spAutoFit/>
          </a:bodyPr>
          <a:lstStyle/>
          <a:p>
            <a:pPr lvl="0" algn="just"/>
            <a:r>
              <a:rPr lang="vi-VN" sz="4000" b="1" dirty="0">
                <a:solidFill>
                  <a:srgbClr val="000000"/>
                </a:solidFill>
                <a:latin typeface="Cambria" panose="02040503050406030204" pitchFamily="18" charset="0"/>
              </a:rPr>
              <a:t>Chỉ ra cách vẽ thêm 1 đoạn thẳng để được góc theo mỗi yêu cầu sau:</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3"/>
          <a:stretch>
            <a:fillRect/>
          </a:stretch>
        </p:blipFill>
        <p:spPr>
          <a:xfrm>
            <a:off x="808244" y="216659"/>
            <a:ext cx="1347333" cy="1603387"/>
          </a:xfrm>
          <a:prstGeom prst="rect">
            <a:avLst/>
          </a:prstGeom>
        </p:spPr>
      </p:pic>
      <p:pic>
        <p:nvPicPr>
          <p:cNvPr id="5" name="Picture 4">
            <a:extLst>
              <a:ext uri="{FF2B5EF4-FFF2-40B4-BE49-F238E27FC236}">
                <a16:creationId xmlns:a16="http://schemas.microsoft.com/office/drawing/2014/main" id="{83A8EF4C-3E1D-B668-4D95-F31D419F76AE}"/>
              </a:ext>
            </a:extLst>
          </p:cNvPr>
          <p:cNvPicPr>
            <a:picLocks noChangeAspect="1"/>
          </p:cNvPicPr>
          <p:nvPr/>
        </p:nvPicPr>
        <p:blipFill>
          <a:blip r:embed="rId4"/>
          <a:stretch>
            <a:fillRect/>
          </a:stretch>
        </p:blipFill>
        <p:spPr>
          <a:xfrm>
            <a:off x="1400175" y="2170537"/>
            <a:ext cx="9953624" cy="2952221"/>
          </a:xfrm>
          <a:prstGeom prst="rect">
            <a:avLst/>
          </a:prstGeom>
        </p:spPr>
      </p:pic>
      <p:cxnSp>
        <p:nvCxnSpPr>
          <p:cNvPr id="3" name="Straight Connector 2">
            <a:extLst>
              <a:ext uri="{FF2B5EF4-FFF2-40B4-BE49-F238E27FC236}">
                <a16:creationId xmlns:a16="http://schemas.microsoft.com/office/drawing/2014/main" id="{059BA566-425C-298D-CE0F-4AA1092381A4}"/>
              </a:ext>
            </a:extLst>
          </p:cNvPr>
          <p:cNvCxnSpPr>
            <a:cxnSpLocks/>
          </p:cNvCxnSpPr>
          <p:nvPr/>
        </p:nvCxnSpPr>
        <p:spPr>
          <a:xfrm flipH="1">
            <a:off x="2876550" y="2647950"/>
            <a:ext cx="19050" cy="1409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E19975-A0F9-26BD-FBBA-AE539218A9D7}"/>
              </a:ext>
            </a:extLst>
          </p:cNvPr>
          <p:cNvCxnSpPr>
            <a:cxnSpLocks/>
          </p:cNvCxnSpPr>
          <p:nvPr/>
        </p:nvCxnSpPr>
        <p:spPr>
          <a:xfrm flipH="1">
            <a:off x="6048375" y="4048125"/>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D0596C-8A89-72AB-6AE2-D16CB56AA089}"/>
              </a:ext>
            </a:extLst>
          </p:cNvPr>
          <p:cNvCxnSpPr>
            <a:cxnSpLocks/>
          </p:cNvCxnSpPr>
          <p:nvPr/>
        </p:nvCxnSpPr>
        <p:spPr>
          <a:xfrm flipH="1">
            <a:off x="9477375" y="4067175"/>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9486900" cy="1077218"/>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rPr>
              <a:t>Hình ảnh góc được tạo ra trong mỗi hình dưới đây là góc nhọn, góc vuông, góc tù hay góc bẹt?</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4" name="Oval 3">
            <a:extLst>
              <a:ext uri="{FF2B5EF4-FFF2-40B4-BE49-F238E27FC236}">
                <a16:creationId xmlns:a16="http://schemas.microsoft.com/office/drawing/2014/main" id="{ECEFF311-7369-8245-FFBC-189DBD2CFE34}"/>
              </a:ext>
            </a:extLst>
          </p:cNvPr>
          <p:cNvSpPr/>
          <p:nvPr/>
        </p:nvSpPr>
        <p:spPr>
          <a:xfrm>
            <a:off x="1143000" y="504825"/>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8" name="Picture 7">
            <a:extLst>
              <a:ext uri="{FF2B5EF4-FFF2-40B4-BE49-F238E27FC236}">
                <a16:creationId xmlns:a16="http://schemas.microsoft.com/office/drawing/2014/main" id="{8B1CF6FD-577F-C8F9-5CA2-A24A328BC382}"/>
              </a:ext>
            </a:extLst>
          </p:cNvPr>
          <p:cNvPicPr>
            <a:picLocks noChangeAspect="1"/>
          </p:cNvPicPr>
          <p:nvPr/>
        </p:nvPicPr>
        <p:blipFill>
          <a:blip r:embed="rId3"/>
          <a:stretch>
            <a:fillRect/>
          </a:stretch>
        </p:blipFill>
        <p:spPr>
          <a:xfrm>
            <a:off x="2190750" y="1756920"/>
            <a:ext cx="7639050" cy="4477192"/>
          </a:xfrm>
          <a:prstGeom prst="rect">
            <a:avLst/>
          </a:prstGeom>
        </p:spPr>
      </p:pic>
      <p:sp>
        <p:nvSpPr>
          <p:cNvPr id="10" name="Rectangle: Rounded Corners 9">
            <a:extLst>
              <a:ext uri="{FF2B5EF4-FFF2-40B4-BE49-F238E27FC236}">
                <a16:creationId xmlns:a16="http://schemas.microsoft.com/office/drawing/2014/main" id="{AA663168-C94C-1845-92E8-CB971BA904E6}"/>
              </a:ext>
            </a:extLst>
          </p:cNvPr>
          <p:cNvSpPr/>
          <p:nvPr/>
        </p:nvSpPr>
        <p:spPr>
          <a:xfrm>
            <a:off x="3562350" y="2314575"/>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bẹt</a:t>
            </a:r>
            <a:endParaRPr lang="en-US" sz="2800" b="1" dirty="0">
              <a:solidFill>
                <a:srgbClr val="002060"/>
              </a:solidFill>
            </a:endParaRPr>
          </a:p>
        </p:txBody>
      </p:sp>
      <p:sp>
        <p:nvSpPr>
          <p:cNvPr id="11" name="Rectangle: Rounded Corners 10">
            <a:extLst>
              <a:ext uri="{FF2B5EF4-FFF2-40B4-BE49-F238E27FC236}">
                <a16:creationId xmlns:a16="http://schemas.microsoft.com/office/drawing/2014/main" id="{496B738B-37B9-C45B-2F42-122DC7738956}"/>
              </a:ext>
            </a:extLst>
          </p:cNvPr>
          <p:cNvSpPr/>
          <p:nvPr/>
        </p:nvSpPr>
        <p:spPr>
          <a:xfrm>
            <a:off x="8629650" y="2533650"/>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nhọn</a:t>
            </a:r>
            <a:endParaRPr lang="en-US" sz="2800" b="1" dirty="0">
              <a:solidFill>
                <a:srgbClr val="002060"/>
              </a:solidFill>
            </a:endParaRPr>
          </a:p>
        </p:txBody>
      </p:sp>
      <p:sp>
        <p:nvSpPr>
          <p:cNvPr id="13" name="Rectangle: Rounded Corners 12">
            <a:extLst>
              <a:ext uri="{FF2B5EF4-FFF2-40B4-BE49-F238E27FC236}">
                <a16:creationId xmlns:a16="http://schemas.microsoft.com/office/drawing/2014/main" id="{15C0CF28-432C-978C-3DAE-93C6FB5C4E29}"/>
              </a:ext>
            </a:extLst>
          </p:cNvPr>
          <p:cNvSpPr/>
          <p:nvPr/>
        </p:nvSpPr>
        <p:spPr>
          <a:xfrm>
            <a:off x="1543050" y="4772025"/>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vuông</a:t>
            </a:r>
            <a:endParaRPr lang="en-US" sz="2800" b="1" dirty="0">
              <a:solidFill>
                <a:srgbClr val="002060"/>
              </a:solidFill>
            </a:endParaRPr>
          </a:p>
        </p:txBody>
      </p:sp>
      <p:sp>
        <p:nvSpPr>
          <p:cNvPr id="18" name="Rectangle: Rounded Corners 17">
            <a:extLst>
              <a:ext uri="{FF2B5EF4-FFF2-40B4-BE49-F238E27FC236}">
                <a16:creationId xmlns:a16="http://schemas.microsoft.com/office/drawing/2014/main" id="{B69AD057-C70F-65A5-D851-36F59C588B9D}"/>
              </a:ext>
            </a:extLst>
          </p:cNvPr>
          <p:cNvSpPr/>
          <p:nvPr/>
        </p:nvSpPr>
        <p:spPr>
          <a:xfrm>
            <a:off x="7124700" y="4457700"/>
            <a:ext cx="1847850" cy="523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Góc</a:t>
            </a:r>
            <a:r>
              <a:rPr lang="en-US" sz="2800" b="1" dirty="0">
                <a:solidFill>
                  <a:srgbClr val="002060"/>
                </a:solidFill>
              </a:rPr>
              <a:t> </a:t>
            </a:r>
            <a:r>
              <a:rPr lang="en-US" sz="2800" b="1" dirty="0" err="1">
                <a:solidFill>
                  <a:srgbClr val="002060"/>
                </a:solidFill>
              </a:rPr>
              <a:t>tù</a:t>
            </a:r>
            <a:endParaRPr lang="en-US" sz="2800" b="1" dirty="0">
              <a:solidFill>
                <a:srgbClr val="002060"/>
              </a:solidFill>
            </a:endParaRPr>
          </a:p>
        </p:txBody>
      </p:sp>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P spid="13"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9162695" y="509822"/>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8930604" y="3719762"/>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4762753" y="3914788"/>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4" descr="15 bài tập thể dục buổi sáng giúp bạn bật tung năng lượng ngày mới -  BlogAnChoi"/>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619" b="53019"/>
          <a:stretch/>
        </p:blipFill>
        <p:spPr bwMode="auto">
          <a:xfrm>
            <a:off x="409917" y="3719762"/>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3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85875"/>
            <a:ext cx="7405475" cy="4286250"/>
          </a:xfrm>
          <a:prstGeom prst="rect">
            <a:avLst/>
          </a:prstGeom>
        </p:spPr>
      </p:pic>
    </p:spTree>
    <p:extLst>
      <p:ext uri="{BB962C8B-B14F-4D97-AF65-F5344CB8AC3E}">
        <p14:creationId xmlns:p14="http://schemas.microsoft.com/office/powerpoint/2010/main" val="1384310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Tree>
    <p:extLst>
      <p:ext uri="{BB962C8B-B14F-4D97-AF65-F5344CB8AC3E}">
        <p14:creationId xmlns:p14="http://schemas.microsoft.com/office/powerpoint/2010/main" val="1483669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Tree>
    <p:extLst>
      <p:ext uri="{BB962C8B-B14F-4D97-AF65-F5344CB8AC3E}">
        <p14:creationId xmlns:p14="http://schemas.microsoft.com/office/powerpoint/2010/main" val="2536577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Tree>
    <p:extLst>
      <p:ext uri="{BB962C8B-B14F-4D97-AF65-F5344CB8AC3E}">
        <p14:creationId xmlns:p14="http://schemas.microsoft.com/office/powerpoint/2010/main" val="377489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6"/>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pinimg.com/564x/1f/8f/24/1f8f24e19deb35a60c20060e6368a5ae.jpg">
            <a:extLst>
              <a:ext uri="{FF2B5EF4-FFF2-40B4-BE49-F238E27FC236}">
                <a16:creationId xmlns:a16="http://schemas.microsoft.com/office/drawing/2014/main" id="{09C6903A-3276-0C1E-DAE7-F228DA8518F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632960" y="2680607"/>
            <a:ext cx="4395013" cy="35128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FA10277-F912-EF7D-3628-E085CC7B6116}"/>
              </a:ext>
            </a:extLst>
          </p:cNvPr>
          <p:cNvGrpSpPr/>
          <p:nvPr/>
        </p:nvGrpSpPr>
        <p:grpSpPr>
          <a:xfrm>
            <a:off x="3370930" y="451785"/>
            <a:ext cx="8497220" cy="3729512"/>
            <a:chOff x="6898170" y="1307981"/>
            <a:chExt cx="3939869" cy="2373588"/>
          </a:xfrm>
        </p:grpSpPr>
        <p:grpSp>
          <p:nvGrpSpPr>
            <p:cNvPr id="4" name="Group 3">
              <a:extLst>
                <a:ext uri="{FF2B5EF4-FFF2-40B4-BE49-F238E27FC236}">
                  <a16:creationId xmlns:a16="http://schemas.microsoft.com/office/drawing/2014/main" id="{F2A0A58B-968D-5637-E402-60101078B810}"/>
                </a:ext>
              </a:extLst>
            </p:cNvPr>
            <p:cNvGrpSpPr/>
            <p:nvPr/>
          </p:nvGrpSpPr>
          <p:grpSpPr>
            <a:xfrm>
              <a:off x="6898170" y="1307981"/>
              <a:ext cx="3939869" cy="2373588"/>
              <a:chOff x="1132673" y="1476854"/>
              <a:chExt cx="2017727" cy="1828800"/>
            </a:xfrm>
          </p:grpSpPr>
          <p:pic>
            <p:nvPicPr>
              <p:cNvPr id="6" name="图片 7">
                <a:extLst>
                  <a:ext uri="{FF2B5EF4-FFF2-40B4-BE49-F238E27FC236}">
                    <a16:creationId xmlns:a16="http://schemas.microsoft.com/office/drawing/2014/main" id="{91A8F80C-A22E-D384-CB0E-F8A6030853E1}"/>
                  </a:ext>
                </a:extLst>
              </p:cNvPr>
              <p:cNvPicPr>
                <a:picLocks noChangeAspect="1"/>
              </p:cNvPicPr>
              <p:nvPr/>
            </p:nvPicPr>
            <p:blipFill>
              <a:blip r:embed="rId6"/>
              <a:stretch>
                <a:fillRect/>
              </a:stretch>
            </p:blipFill>
            <p:spPr>
              <a:xfrm>
                <a:off x="1132673" y="1476854"/>
                <a:ext cx="2017727" cy="1828800"/>
              </a:xfrm>
              <a:prstGeom prst="rect">
                <a:avLst/>
              </a:prstGeom>
            </p:spPr>
          </p:pic>
          <p:sp>
            <p:nvSpPr>
              <p:cNvPr id="7" name="TextBox 6">
                <a:extLst>
                  <a:ext uri="{FF2B5EF4-FFF2-40B4-BE49-F238E27FC236}">
                    <a16:creationId xmlns:a16="http://schemas.microsoft.com/office/drawing/2014/main" id="{F9B8D6CF-2C25-2DC8-8E4D-B6BE1A2C728F}"/>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5" name="Rectangle 4">
              <a:extLst>
                <a:ext uri="{FF2B5EF4-FFF2-40B4-BE49-F238E27FC236}">
                  <a16:creationId xmlns:a16="http://schemas.microsoft.com/office/drawing/2014/main" id="{25E80897-321B-48E6-8DE6-42C25DF4C837}"/>
                </a:ext>
              </a:extLst>
            </p:cNvPr>
            <p:cNvSpPr/>
            <p:nvPr/>
          </p:nvSpPr>
          <p:spPr>
            <a:xfrm>
              <a:off x="7415045" y="2124036"/>
              <a:ext cx="2864598" cy="13515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b="1" i="0">
                  <a:solidFill>
                    <a:srgbClr val="FF0000"/>
                  </a:solidFill>
                  <a:effectLst/>
                  <a:latin typeface="Cambria" panose="02040503050406030204" pitchFamily="18" charset="0"/>
                  <a:ea typeface="Cambria" panose="02040503050406030204" pitchFamily="18" charset="0"/>
                </a:rPr>
                <a:t>4. Hãy</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chỉ</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ra</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hình</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ảnh</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nhọn</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vuông</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tù</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góc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bẹt</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có</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trong</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thực</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tế</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mà</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em</a:t>
              </a:r>
              <a:r>
                <a:rPr lang="en-US" sz="3300" b="1" i="0" dirty="0">
                  <a:solidFill>
                    <a:srgbClr val="FF0000"/>
                  </a:solidFill>
                  <a:effectLst/>
                  <a:latin typeface="Cambria" panose="02040503050406030204" pitchFamily="18" charset="0"/>
                  <a:ea typeface="Cambria" panose="02040503050406030204" pitchFamily="18" charset="0"/>
                </a:rPr>
                <a:t> </a:t>
              </a:r>
              <a:r>
                <a:rPr lang="en-US" sz="3300" b="1" i="0" dirty="0" err="1">
                  <a:solidFill>
                    <a:srgbClr val="FF0000"/>
                  </a:solidFill>
                  <a:effectLst/>
                  <a:latin typeface="Cambria" panose="02040503050406030204" pitchFamily="18" charset="0"/>
                  <a:ea typeface="Cambria" panose="02040503050406030204" pitchFamily="18" charset="0"/>
                </a:rPr>
                <a:t>biết</a:t>
              </a:r>
              <a:r>
                <a:rPr lang="en-US" sz="3300" b="1" i="0" dirty="0">
                  <a:solidFill>
                    <a:srgbClr val="FF0000"/>
                  </a:solidFill>
                  <a:effectLst/>
                  <a:latin typeface="Cambria" panose="02040503050406030204" pitchFamily="18" charset="0"/>
                  <a:ea typeface="Cambria" panose="02040503050406030204" pitchFamily="18" charset="0"/>
                </a:rPr>
                <a:t>.</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Anpan Man's Mar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39885" y="5311127"/>
            <a:ext cx="304800" cy="304800"/>
          </a:xfrm>
          <a:prstGeom prst="rect">
            <a:avLst/>
          </a:prstGeom>
        </p:spPr>
      </p:pic>
    </p:spTree>
    <p:extLst>
      <p:ext uri="{BB962C8B-B14F-4D97-AF65-F5344CB8AC3E}">
        <p14:creationId xmlns:p14="http://schemas.microsoft.com/office/powerpoint/2010/main" val="120649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2310"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753085" y="943521"/>
            <a:ext cx="807573" cy="14231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p:nvPr/>
        </p:nvCxnSpPr>
        <p:spPr>
          <a:xfrm>
            <a:off x="2560658" y="644692"/>
            <a:ext cx="1" cy="17064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8"/>
            <a:ext cx="670354" cy="20336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8806196" y="2534314"/>
            <a:ext cx="2533651"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8940153" y="1374512"/>
            <a:ext cx="2390845" cy="1162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6943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ủ lạnh sanaky inverter VH-209HYN 205 lít">
            <a:extLst>
              <a:ext uri="{FF2B5EF4-FFF2-40B4-BE49-F238E27FC236}">
                <a16:creationId xmlns:a16="http://schemas.microsoft.com/office/drawing/2014/main" id="{A4234ED1-01EF-1227-436C-E4893AE45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30" y="443655"/>
            <a:ext cx="5168900" cy="51689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or: Elbow 2">
            <a:extLst>
              <a:ext uri="{FF2B5EF4-FFF2-40B4-BE49-F238E27FC236}">
                <a16:creationId xmlns:a16="http://schemas.microsoft.com/office/drawing/2014/main" id="{C2E287E3-24B6-9BE5-D68F-EC14897B2500}"/>
              </a:ext>
            </a:extLst>
          </p:cNvPr>
          <p:cNvCxnSpPr>
            <a:cxnSpLocks/>
          </p:cNvCxnSpPr>
          <p:nvPr/>
        </p:nvCxnSpPr>
        <p:spPr>
          <a:xfrm rot="5400000">
            <a:off x="5116839" y="1165361"/>
            <a:ext cx="1304925" cy="1104900"/>
          </a:xfrm>
          <a:prstGeom prst="bentConnector3">
            <a:avLst>
              <a:gd name="adj1" fmla="val -365"/>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C2BBEE-963C-86AA-EE73-C7FF267679EC}"/>
              </a:ext>
            </a:extLst>
          </p:cNvPr>
          <p:cNvSpPr txBox="1"/>
          <p:nvPr/>
        </p:nvSpPr>
        <p:spPr>
          <a:xfrm>
            <a:off x="5166070" y="5474753"/>
            <a:ext cx="1991876" cy="584775"/>
          </a:xfrm>
          <a:prstGeom prst="rect">
            <a:avLst/>
          </a:prstGeom>
          <a:noFill/>
        </p:spPr>
        <p:txBody>
          <a:bodyPr wrap="square" rtlCol="0">
            <a:spAutoFit/>
          </a:bodyPr>
          <a:lstStyle/>
          <a:p>
            <a:r>
              <a:rPr lang="en-US" sz="3200" dirty="0" err="1"/>
              <a:t>Góc</a:t>
            </a:r>
            <a:r>
              <a:rPr lang="en-US" sz="3200" dirty="0"/>
              <a:t> </a:t>
            </a:r>
            <a:r>
              <a:rPr lang="en-US" sz="3200" dirty="0" err="1"/>
              <a:t>vuông</a:t>
            </a:r>
            <a:endParaRPr lang="en-US" sz="3200" dirty="0"/>
          </a:p>
        </p:txBody>
      </p:sp>
    </p:spTree>
    <p:extLst>
      <p:ext uri="{BB962C8B-B14F-4D97-AF65-F5344CB8AC3E}">
        <p14:creationId xmlns:p14="http://schemas.microsoft.com/office/powerpoint/2010/main" val="188468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961410" cy="16514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399156" y="2032647"/>
            <a:ext cx="4763" cy="19461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9353671" y="2499577"/>
            <a:ext cx="819025" cy="1370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9050813" y="3833302"/>
            <a:ext cx="1129459" cy="1879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78331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y chỉ ra hình ảnh góc nhọn, góc vuông, góc tù, góc bẹt có trong thực tế  mà em biết">
            <a:extLst>
              <a:ext uri="{FF2B5EF4-FFF2-40B4-BE49-F238E27FC236}">
                <a16:creationId xmlns:a16="http://schemas.microsoft.com/office/drawing/2014/main" id="{52D071B5-EC1C-E283-FB1A-26554FCB2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456" y="745846"/>
            <a:ext cx="5081587" cy="3762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BBA092-C239-3D4F-72EE-5BE0A2E08FA4}"/>
              </a:ext>
            </a:extLst>
          </p:cNvPr>
          <p:cNvSpPr txBox="1"/>
          <p:nvPr/>
        </p:nvSpPr>
        <p:spPr>
          <a:xfrm>
            <a:off x="5257801" y="4676775"/>
            <a:ext cx="2495550" cy="769441"/>
          </a:xfrm>
          <a:prstGeom prst="rect">
            <a:avLst/>
          </a:prstGeom>
          <a:noFill/>
        </p:spPr>
        <p:txBody>
          <a:bodyPr wrap="square" rtlCol="0">
            <a:spAutoFit/>
          </a:bodyPr>
          <a:lstStyle/>
          <a:p>
            <a:r>
              <a:rPr lang="en-US" sz="4400" dirty="0" err="1"/>
              <a:t>Góc</a:t>
            </a:r>
            <a:r>
              <a:rPr lang="en-US" sz="4400" dirty="0"/>
              <a:t> </a:t>
            </a:r>
            <a:r>
              <a:rPr lang="en-US" sz="4400" dirty="0" err="1"/>
              <a:t>bẹt</a:t>
            </a:r>
            <a:endParaRPr lang="en-US" sz="4400" dirty="0"/>
          </a:p>
        </p:txBody>
      </p:sp>
      <p:cxnSp>
        <p:nvCxnSpPr>
          <p:cNvPr id="4" name="Straight Connector 3">
            <a:extLst>
              <a:ext uri="{FF2B5EF4-FFF2-40B4-BE49-F238E27FC236}">
                <a16:creationId xmlns:a16="http://schemas.microsoft.com/office/drawing/2014/main" id="{FC64BBFF-1438-F1D5-0043-ACC17FAEA29F}"/>
              </a:ext>
            </a:extLst>
          </p:cNvPr>
          <p:cNvCxnSpPr>
            <a:cxnSpLocks/>
          </p:cNvCxnSpPr>
          <p:nvPr/>
        </p:nvCxnSpPr>
        <p:spPr>
          <a:xfrm>
            <a:off x="8637293" y="1489262"/>
            <a:ext cx="0" cy="1819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29" y="733208"/>
            <a:ext cx="4207018" cy="3155263"/>
          </a:xfrm>
          <a:prstGeom prst="rect">
            <a:avLst/>
          </a:prstGeom>
        </p:spPr>
      </p:pic>
      <p:cxnSp>
        <p:nvCxnSpPr>
          <p:cNvPr id="6" name="Straight Connector 5">
            <a:extLst>
              <a:ext uri="{FF2B5EF4-FFF2-40B4-BE49-F238E27FC236}">
                <a16:creationId xmlns:a16="http://schemas.microsoft.com/office/drawing/2014/main" id="{FC64BBFF-1438-F1D5-0043-ACC17FAEA29F}"/>
              </a:ext>
            </a:extLst>
          </p:cNvPr>
          <p:cNvCxnSpPr>
            <a:cxnSpLocks/>
          </p:cNvCxnSpPr>
          <p:nvPr/>
        </p:nvCxnSpPr>
        <p:spPr>
          <a:xfrm>
            <a:off x="1135720" y="1689019"/>
            <a:ext cx="3302323" cy="13337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687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38" y="225904"/>
            <a:ext cx="10856316" cy="6089714"/>
          </a:xfrm>
          <a:prstGeom prst="rect">
            <a:avLst/>
          </a:prstGeom>
        </p:spPr>
      </p:pic>
    </p:spTree>
    <p:extLst>
      <p:ext uri="{BB962C8B-B14F-4D97-AF65-F5344CB8AC3E}">
        <p14:creationId xmlns:p14="http://schemas.microsoft.com/office/powerpoint/2010/main" val="38710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F9DC9A-BD84-6D7A-7D27-E7116EB1DC18}"/>
              </a:ext>
            </a:extLst>
          </p:cNvPr>
          <p:cNvSpPr/>
          <p:nvPr/>
        </p:nvSpPr>
        <p:spPr>
          <a:xfrm>
            <a:off x="4581525" y="568065"/>
            <a:ext cx="2933700" cy="765436"/>
          </a:xfrm>
          <a:prstGeom prst="round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Về</a:t>
            </a:r>
            <a:r>
              <a:rPr kumimoji="0" lang="en-US" sz="5400"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5400" b="1" i="0" u="none" strike="noStrike" kern="1200" cap="none" spc="0" normalizeH="0" baseline="0" noProof="0" dirty="0" err="1">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nhà</a:t>
            </a:r>
            <a:endParaRPr kumimoji="0" lang="en-US" sz="5400" b="1" i="0" u="none" strike="noStrike" kern="120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3" name="Group 2">
            <a:extLst>
              <a:ext uri="{FF2B5EF4-FFF2-40B4-BE49-F238E27FC236}">
                <a16:creationId xmlns:a16="http://schemas.microsoft.com/office/drawing/2014/main" id="{9A1CF414-E7C1-5186-208A-0816CB91AC01}"/>
              </a:ext>
            </a:extLst>
          </p:cNvPr>
          <p:cNvGrpSpPr/>
          <p:nvPr/>
        </p:nvGrpSpPr>
        <p:grpSpPr>
          <a:xfrm>
            <a:off x="1234564" y="1733718"/>
            <a:ext cx="9995411" cy="2276308"/>
            <a:chOff x="542331" y="3209813"/>
            <a:chExt cx="5085471" cy="3025533"/>
          </a:xfrm>
        </p:grpSpPr>
        <p:pic>
          <p:nvPicPr>
            <p:cNvPr id="4" name="Graphic 3">
              <a:extLst>
                <a:ext uri="{FF2B5EF4-FFF2-40B4-BE49-F238E27FC236}">
                  <a16:creationId xmlns:a16="http://schemas.microsoft.com/office/drawing/2014/main" id="{5BDAB9EE-5755-3AFE-B44D-6E16CB9EE72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42331" y="3209813"/>
              <a:ext cx="5085471" cy="3025533"/>
            </a:xfrm>
            <a:prstGeom prst="rect">
              <a:avLst/>
            </a:prstGeom>
          </p:spPr>
        </p:pic>
        <p:sp>
          <p:nvSpPr>
            <p:cNvPr id="5" name="TextBox 4">
              <a:extLst>
                <a:ext uri="{FF2B5EF4-FFF2-40B4-BE49-F238E27FC236}">
                  <a16:creationId xmlns:a16="http://schemas.microsoft.com/office/drawing/2014/main" id="{E2C3C3FE-C1BF-444D-C917-2B942EE46303}"/>
                </a:ext>
              </a:extLst>
            </p:cNvPr>
            <p:cNvSpPr txBox="1"/>
            <p:nvPr/>
          </p:nvSpPr>
          <p:spPr>
            <a:xfrm>
              <a:off x="751136" y="3398511"/>
              <a:ext cx="4698410" cy="282264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FFFFFF"/>
                  </a:solidFill>
                  <a:latin typeface="Calibri" panose="020F0502020204030204" pitchFamily="34" charset="0"/>
                  <a:ea typeface="字魂47号-三分行楷"/>
                  <a:cs typeface="Calibri" panose="020F0502020204030204" pitchFamily="34" charset="0"/>
                </a:rPr>
                <a:t>T</a:t>
              </a:r>
              <a:r>
                <a:rPr kumimoji="0" lang="vi-VN" sz="4400" b="0" i="0" u="none" strike="noStrike" kern="1200" cap="none" spc="0" normalizeH="0" baseline="0" noProof="0" dirty="0">
                  <a:ln>
                    <a:noFill/>
                  </a:ln>
                  <a:solidFill>
                    <a:srgbClr val="FFFFFF"/>
                  </a:solidFill>
                  <a:effectLst/>
                  <a:uLnTx/>
                  <a:uFillTx/>
                  <a:latin typeface="Calibri" panose="020F0502020204030204" pitchFamily="34" charset="0"/>
                  <a:ea typeface="字魂47号-三分行楷"/>
                  <a:cs typeface="Calibri" panose="020F0502020204030204" pitchFamily="34" charset="0"/>
                </a:rPr>
                <a:t>ự tìm thêm các hình ảnh trong thực tiễn cuộc sống có liên quan đến góc nhọn, góc tù, góc bẹt.</a:t>
              </a:r>
              <a:endParaRPr kumimoji="0" lang="en-US" sz="4400" b="0" i="0" u="none" strike="noStrike" kern="1200" cap="none" spc="0" normalizeH="0" baseline="0" noProof="0" dirty="0">
                <a:ln>
                  <a:noFill/>
                </a:ln>
                <a:solidFill>
                  <a:srgbClr val="FFFFFF"/>
                </a:solidFill>
                <a:effectLst/>
                <a:uLnTx/>
                <a:uFillTx/>
                <a:latin typeface="Calibri" panose="020F0502020204030204" pitchFamily="34" charset="0"/>
                <a:ea typeface="字魂47号-三分行楷"/>
                <a:cs typeface="Calibri" panose="020F0502020204030204" pitchFamily="34" charset="0"/>
              </a:endParaRPr>
            </a:p>
          </p:txBody>
        </p:sp>
      </p:grpSp>
      <p:pic>
        <p:nvPicPr>
          <p:cNvPr id="6" name="Picture 5">
            <a:extLst>
              <a:ext uri="{FF2B5EF4-FFF2-40B4-BE49-F238E27FC236}">
                <a16:creationId xmlns:a16="http://schemas.microsoft.com/office/drawing/2014/main" id="{C50C630D-DFC3-CA31-A696-FCE48703B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Tree>
    <p:extLst>
      <p:ext uri="{BB962C8B-B14F-4D97-AF65-F5344CB8AC3E}">
        <p14:creationId xmlns:p14="http://schemas.microsoft.com/office/powerpoint/2010/main" val="364149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5D251-B553-B6DF-506E-4E1A367BB6C1}"/>
              </a:ext>
            </a:extLst>
          </p:cNvPr>
          <p:cNvPicPr>
            <a:picLocks noChangeAspect="1"/>
          </p:cNvPicPr>
          <p:nvPr/>
        </p:nvPicPr>
        <p:blipFill>
          <a:blip r:embed="rId3"/>
          <a:stretch>
            <a:fillRect/>
          </a:stretch>
        </p:blipFill>
        <p:spPr>
          <a:xfrm>
            <a:off x="1414462" y="814387"/>
            <a:ext cx="9020175" cy="4600575"/>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060" y="500882"/>
            <a:ext cx="9848729" cy="5242710"/>
          </a:xfrm>
          <a:prstGeom prst="rect">
            <a:avLst/>
          </a:prstGeom>
        </p:spPr>
      </p:pic>
      <p:sp>
        <p:nvSpPr>
          <p:cNvPr id="8" name="TextBox 7"/>
          <p:cNvSpPr txBox="1"/>
          <p:nvPr/>
        </p:nvSpPr>
        <p:spPr>
          <a:xfrm>
            <a:off x="1764734" y="4874858"/>
            <a:ext cx="2382099" cy="369332"/>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7601556" y="4874858"/>
            <a:ext cx="2352008" cy="369332"/>
          </a:xfrm>
          <a:prstGeom prst="rect">
            <a:avLst/>
          </a:prstGeom>
          <a:noFill/>
        </p:spPr>
        <p:txBody>
          <a:bodyPr wrap="square" rtlCol="0">
            <a:spAutoFit/>
          </a:bodyPr>
          <a:lstStyle/>
          <a:p>
            <a:r>
              <a:rPr lang="en-US" dirty="0" smtClean="0"/>
              <a:t>…………………………………..</a:t>
            </a:r>
            <a:endParaRPr lang="en-US" dirty="0"/>
          </a:p>
        </p:txBody>
      </p:sp>
      <p:sp>
        <p:nvSpPr>
          <p:cNvPr id="10" name="TextBox 9"/>
          <p:cNvSpPr txBox="1"/>
          <p:nvPr/>
        </p:nvSpPr>
        <p:spPr>
          <a:xfrm>
            <a:off x="4898155" y="4874858"/>
            <a:ext cx="2288913"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4164447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A190A-ADE8-F883-865B-BEBFE3D29EDD}"/>
              </a:ext>
            </a:extLst>
          </p:cNvPr>
          <p:cNvPicPr>
            <a:picLocks noChangeAspect="1"/>
          </p:cNvPicPr>
          <p:nvPr/>
        </p:nvPicPr>
        <p:blipFill>
          <a:blip r:embed="rId3"/>
          <a:stretch>
            <a:fillRect/>
          </a:stretch>
        </p:blipFill>
        <p:spPr>
          <a:xfrm>
            <a:off x="1419225" y="1052512"/>
            <a:ext cx="2438400" cy="1171575"/>
          </a:xfrm>
          <a:prstGeom prst="rect">
            <a:avLst/>
          </a:prstGeom>
        </p:spPr>
      </p:pic>
      <p:pic>
        <p:nvPicPr>
          <p:cNvPr id="5" name="Picture 4">
            <a:extLst>
              <a:ext uri="{FF2B5EF4-FFF2-40B4-BE49-F238E27FC236}">
                <a16:creationId xmlns:a16="http://schemas.microsoft.com/office/drawing/2014/main" id="{50461F1E-0689-DB9F-71B9-98E14B9C8A3E}"/>
              </a:ext>
            </a:extLst>
          </p:cNvPr>
          <p:cNvPicPr>
            <a:picLocks noChangeAspect="1"/>
          </p:cNvPicPr>
          <p:nvPr/>
        </p:nvPicPr>
        <p:blipFill>
          <a:blip r:embed="rId4"/>
          <a:stretch>
            <a:fillRect/>
          </a:stretch>
        </p:blipFill>
        <p:spPr>
          <a:xfrm>
            <a:off x="5229225" y="671512"/>
            <a:ext cx="1885950" cy="1933575"/>
          </a:xfrm>
          <a:prstGeom prst="rect">
            <a:avLst/>
          </a:prstGeom>
        </p:spPr>
      </p:pic>
      <p:pic>
        <p:nvPicPr>
          <p:cNvPr id="7" name="Picture 6">
            <a:extLst>
              <a:ext uri="{FF2B5EF4-FFF2-40B4-BE49-F238E27FC236}">
                <a16:creationId xmlns:a16="http://schemas.microsoft.com/office/drawing/2014/main" id="{B1A58FA4-08F5-60A7-5BA2-6784B33CA83F}"/>
              </a:ext>
            </a:extLst>
          </p:cNvPr>
          <p:cNvPicPr>
            <a:picLocks noChangeAspect="1"/>
          </p:cNvPicPr>
          <p:nvPr/>
        </p:nvPicPr>
        <p:blipFill>
          <a:blip r:embed="rId5"/>
          <a:stretch>
            <a:fillRect/>
          </a:stretch>
        </p:blipFill>
        <p:spPr>
          <a:xfrm>
            <a:off x="8091487" y="1019175"/>
            <a:ext cx="3209925" cy="1295400"/>
          </a:xfrm>
          <a:prstGeom prst="rect">
            <a:avLst/>
          </a:prstGeom>
        </p:spPr>
      </p:pic>
      <p:pic>
        <p:nvPicPr>
          <p:cNvPr id="9" name="Picture 8">
            <a:extLst>
              <a:ext uri="{FF2B5EF4-FFF2-40B4-BE49-F238E27FC236}">
                <a16:creationId xmlns:a16="http://schemas.microsoft.com/office/drawing/2014/main" id="{C9B745C3-A9C8-A94E-D7A8-A3AD7DB85B88}"/>
              </a:ext>
            </a:extLst>
          </p:cNvPr>
          <p:cNvPicPr>
            <a:picLocks noChangeAspect="1"/>
          </p:cNvPicPr>
          <p:nvPr/>
        </p:nvPicPr>
        <p:blipFill>
          <a:blip r:embed="rId6"/>
          <a:stretch>
            <a:fillRect/>
          </a:stretch>
        </p:blipFill>
        <p:spPr>
          <a:xfrm>
            <a:off x="1195387" y="2762250"/>
            <a:ext cx="2638425" cy="1504950"/>
          </a:xfrm>
          <a:prstGeom prst="rect">
            <a:avLst/>
          </a:prstGeom>
        </p:spPr>
      </p:pic>
      <p:pic>
        <p:nvPicPr>
          <p:cNvPr id="11" name="Picture 10">
            <a:extLst>
              <a:ext uri="{FF2B5EF4-FFF2-40B4-BE49-F238E27FC236}">
                <a16:creationId xmlns:a16="http://schemas.microsoft.com/office/drawing/2014/main" id="{A2201F62-6741-FA2D-4036-D1DE88FC651A}"/>
              </a:ext>
            </a:extLst>
          </p:cNvPr>
          <p:cNvPicPr>
            <a:picLocks noChangeAspect="1"/>
          </p:cNvPicPr>
          <p:nvPr/>
        </p:nvPicPr>
        <p:blipFill>
          <a:blip r:embed="rId7"/>
          <a:stretch>
            <a:fillRect/>
          </a:stretch>
        </p:blipFill>
        <p:spPr>
          <a:xfrm>
            <a:off x="4500562" y="2890837"/>
            <a:ext cx="3343275" cy="1476375"/>
          </a:xfrm>
          <a:prstGeom prst="rect">
            <a:avLst/>
          </a:prstGeom>
        </p:spPr>
      </p:pic>
      <p:sp>
        <p:nvSpPr>
          <p:cNvPr id="12" name="TextBox 11">
            <a:extLst>
              <a:ext uri="{FF2B5EF4-FFF2-40B4-BE49-F238E27FC236}">
                <a16:creationId xmlns:a16="http://schemas.microsoft.com/office/drawing/2014/main" id="{75DC2E44-9396-9E8E-54EB-580408619B80}"/>
              </a:ext>
            </a:extLst>
          </p:cNvPr>
          <p:cNvSpPr txBox="1"/>
          <p:nvPr/>
        </p:nvSpPr>
        <p:spPr>
          <a:xfrm>
            <a:off x="1295400" y="4543425"/>
            <a:ext cx="2724150" cy="707886"/>
          </a:xfrm>
          <a:prstGeom prst="rect">
            <a:avLst/>
          </a:prstGeom>
          <a:noFill/>
        </p:spPr>
        <p:txBody>
          <a:bodyPr wrap="square" rtlCol="0">
            <a:spAutoFit/>
          </a:bodyPr>
          <a:lstStyle/>
          <a:p>
            <a:r>
              <a:rPr lang="en-US" sz="4000" b="1" dirty="0" err="1"/>
              <a:t>Góc</a:t>
            </a:r>
            <a:r>
              <a:rPr lang="en-US" sz="4000" b="1" dirty="0"/>
              <a:t> </a:t>
            </a:r>
            <a:r>
              <a:rPr lang="en-US" sz="4000" b="1" dirty="0" err="1"/>
              <a:t>nhọn</a:t>
            </a:r>
            <a:endParaRPr lang="en-US" sz="4000" b="1" dirty="0"/>
          </a:p>
        </p:txBody>
      </p:sp>
      <p:sp>
        <p:nvSpPr>
          <p:cNvPr id="13" name="TextBox 12">
            <a:extLst>
              <a:ext uri="{FF2B5EF4-FFF2-40B4-BE49-F238E27FC236}">
                <a16:creationId xmlns:a16="http://schemas.microsoft.com/office/drawing/2014/main" id="{E718356E-A310-9609-0ED5-59665277102B}"/>
              </a:ext>
            </a:extLst>
          </p:cNvPr>
          <p:cNvSpPr txBox="1"/>
          <p:nvPr/>
        </p:nvSpPr>
        <p:spPr>
          <a:xfrm>
            <a:off x="5410200" y="4533900"/>
            <a:ext cx="2724150" cy="707886"/>
          </a:xfrm>
          <a:prstGeom prst="rect">
            <a:avLst/>
          </a:prstGeom>
          <a:noFill/>
        </p:spPr>
        <p:txBody>
          <a:bodyPr wrap="square" rtlCol="0">
            <a:spAutoFit/>
          </a:bodyPr>
          <a:lstStyle/>
          <a:p>
            <a:r>
              <a:rPr lang="en-US" sz="4000" b="1" dirty="0" err="1"/>
              <a:t>Góc</a:t>
            </a:r>
            <a:r>
              <a:rPr lang="en-US" sz="4000" b="1" dirty="0"/>
              <a:t> </a:t>
            </a:r>
            <a:r>
              <a:rPr lang="en-US" sz="4000" b="1" dirty="0" err="1"/>
              <a:t>tù</a:t>
            </a:r>
            <a:endParaRPr lang="en-US" sz="4000" b="1" dirty="0"/>
          </a:p>
        </p:txBody>
      </p:sp>
      <p:pic>
        <p:nvPicPr>
          <p:cNvPr id="19" name="Picture 18">
            <a:extLst>
              <a:ext uri="{FF2B5EF4-FFF2-40B4-BE49-F238E27FC236}">
                <a16:creationId xmlns:a16="http://schemas.microsoft.com/office/drawing/2014/main" id="{44D5B263-B3C9-6352-58FF-E0B37F3EE417}"/>
              </a:ext>
            </a:extLst>
          </p:cNvPr>
          <p:cNvPicPr>
            <a:picLocks noChangeAspect="1"/>
          </p:cNvPicPr>
          <p:nvPr/>
        </p:nvPicPr>
        <p:blipFill>
          <a:blip r:embed="rId8"/>
          <a:stretch>
            <a:fillRect/>
          </a:stretch>
        </p:blipFill>
        <p:spPr>
          <a:xfrm>
            <a:off x="8348662" y="3429637"/>
            <a:ext cx="2900363" cy="1056638"/>
          </a:xfrm>
          <a:prstGeom prst="rect">
            <a:avLst/>
          </a:prstGeom>
        </p:spPr>
      </p:pic>
      <p:sp>
        <p:nvSpPr>
          <p:cNvPr id="21" name="TextBox 20">
            <a:extLst>
              <a:ext uri="{FF2B5EF4-FFF2-40B4-BE49-F238E27FC236}">
                <a16:creationId xmlns:a16="http://schemas.microsoft.com/office/drawing/2014/main" id="{877DDA17-A599-0CB9-560B-F5CCE1C4429E}"/>
              </a:ext>
            </a:extLst>
          </p:cNvPr>
          <p:cNvSpPr txBox="1"/>
          <p:nvPr/>
        </p:nvSpPr>
        <p:spPr>
          <a:xfrm>
            <a:off x="9144000" y="4552950"/>
            <a:ext cx="2390775" cy="707886"/>
          </a:xfrm>
          <a:prstGeom prst="rect">
            <a:avLst/>
          </a:prstGeom>
          <a:noFill/>
        </p:spPr>
        <p:txBody>
          <a:bodyPr wrap="square" rtlCol="0">
            <a:spAutoFit/>
          </a:bodyPr>
          <a:lstStyle/>
          <a:p>
            <a:r>
              <a:rPr lang="en-US" sz="4000" b="1" dirty="0" err="1"/>
              <a:t>Góc</a:t>
            </a:r>
            <a:r>
              <a:rPr lang="en-US" sz="4000" b="1" dirty="0"/>
              <a:t> </a:t>
            </a:r>
            <a:r>
              <a:rPr lang="en-US" sz="4000" b="1" dirty="0" err="1"/>
              <a:t>bẹt</a:t>
            </a:r>
            <a:endParaRPr lang="en-US" sz="4000" b="1" dirty="0"/>
          </a:p>
        </p:txBody>
      </p:sp>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barn(inVertical)">
                                      <p:cBhvr>
                                        <p:cTn id="4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marL="0" marR="0" lvl="0" indent="0" algn="ctr" defTabSz="914354" rtl="0" eaLnBrk="1" fontAlgn="auto" latinLnBrk="0" hangingPunct="1">
              <a:lnSpc>
                <a:spcPts val="10000"/>
              </a:lnSpc>
              <a:spcBef>
                <a:spcPts val="0"/>
              </a:spcBef>
              <a:spcAft>
                <a:spcPts val="0"/>
              </a:spcAft>
              <a:buClrTx/>
              <a:buSzTx/>
              <a:buFontTx/>
              <a:buNone/>
              <a:tabLst/>
              <a:defRPr/>
            </a:pPr>
            <a:r>
              <a:rPr kumimoji="0" lang="en-US" altLang="zh-CN" sz="8800" b="1" i="0" u="none" strike="noStrike" kern="800" cap="none" spc="0" normalizeH="0" baseline="0" noProof="0" dirty="0" err="1">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Kết</a:t>
            </a:r>
            <a:r>
              <a:rPr kumimoji="0" lang="en-US" altLang="zh-CN" sz="8800" b="1" i="0" u="none" strike="noStrike" kern="800" cap="none" spc="0" normalizeH="0" baseline="0" noProof="0" dirty="0">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800" cap="none" spc="0" normalizeH="0" baseline="0" noProof="0" dirty="0" err="1">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luận</a:t>
            </a:r>
            <a:r>
              <a:rPr kumimoji="0" lang="en-US" altLang="zh-CN" sz="8800" b="1" i="0" u="none" strike="noStrike" kern="800" cap="none" spc="0" normalizeH="0" baseline="0" noProof="0" dirty="0">
                <a:ln w="25400">
                  <a:solidFill>
                    <a:prstClr val="black">
                      <a:lumMod val="65000"/>
                      <a:lumOff val="35000"/>
                    </a:prstClr>
                  </a:solidFill>
                </a:ln>
                <a:solidFill>
                  <a:srgbClr val="FFFF00"/>
                </a:solidFill>
                <a:effectLst/>
                <a:uLnTx/>
                <a:uFillTx/>
                <a:latin typeface="Cambria" panose="02040503050406030204" pitchFamily="18" charset="0"/>
                <a:ea typeface="Cambria" panose="02040503050406030204" pitchFamily="18" charset="0"/>
                <a:cs typeface="+mn-ea"/>
                <a:sym typeface="+mn-lt"/>
              </a:rPr>
              <a:t> </a:t>
            </a:r>
            <a:endParaRPr kumimoji="0" lang="zh-CN" altLang="en-US" sz="8800" b="1" i="0" u="none" strike="noStrike" kern="800" cap="none" spc="0" normalizeH="0" baseline="0" noProof="0" dirty="0">
              <a:ln w="25400">
                <a:solidFill>
                  <a:prstClr val="black">
                    <a:lumMod val="65000"/>
                    <a:lumOff val="35000"/>
                  </a:prstClr>
                </a:solidFill>
              </a:ln>
              <a:solidFill>
                <a:srgbClr val="FFFF00"/>
              </a:solidFill>
              <a:effectLst/>
              <a:uLnTx/>
              <a:uFillTx/>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nhọn</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&lt;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vuông</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&lt;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tù</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&lt;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góc</a:t>
            </a:r>
            <a:r>
              <a:rPr kumimoji="0" lang="en-US" altLang="zh-CN"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 </a:t>
            </a:r>
            <a:r>
              <a:rPr kumimoji="0" lang="en-US" altLang="zh-CN" sz="6400" b="1" i="0" u="none" strike="noStrike" kern="800" cap="none" spc="0" normalizeH="0" baseline="0" noProof="0" dirty="0" err="1">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rPr>
              <a:t>bẹt</a:t>
            </a:r>
            <a:endParaRPr kumimoji="0" lang="zh-CN" altLang="en-US" sz="64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23715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9"/>
          <a:stretch>
            <a:fillRect/>
          </a:stretch>
        </p:blipFill>
        <p:spPr>
          <a:xfrm>
            <a:off x="4399998" y="695653"/>
            <a:ext cx="3581952" cy="1123858"/>
          </a:xfrm>
          <a:prstGeom prst="rect">
            <a:avLst/>
          </a:prstGeom>
        </p:spPr>
      </p:pic>
      <p:pic>
        <p:nvPicPr>
          <p:cNvPr id="8" name="Picture 7">
            <a:extLst>
              <a:ext uri="{FF2B5EF4-FFF2-40B4-BE49-F238E27FC236}">
                <a16:creationId xmlns:a16="http://schemas.microsoft.com/office/drawing/2014/main" id="{78D1C88A-0B51-6AA9-D5ED-F8BE05A2F48F}"/>
              </a:ext>
            </a:extLst>
          </p:cNvPr>
          <p:cNvPicPr>
            <a:picLocks noChangeAspect="1"/>
          </p:cNvPicPr>
          <p:nvPr/>
        </p:nvPicPr>
        <p:blipFill>
          <a:blip r:embed="rId10"/>
          <a:stretch>
            <a:fillRect/>
          </a:stretch>
        </p:blipFill>
        <p:spPr>
          <a:xfrm>
            <a:off x="2682698" y="1946423"/>
            <a:ext cx="7017104" cy="2450804"/>
          </a:xfrm>
          <a:prstGeom prst="rect">
            <a:avLst/>
          </a:prstGeom>
        </p:spPr>
      </p:pic>
    </p:spTree>
    <p:extLst>
      <p:ext uri="{BB962C8B-B14F-4D97-AF65-F5344CB8AC3E}">
        <p14:creationId xmlns:p14="http://schemas.microsoft.com/office/powerpoint/2010/main" val="800064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7" name="Picture 6">
            <a:extLst>
              <a:ext uri="{FF2B5EF4-FFF2-40B4-BE49-F238E27FC236}">
                <a16:creationId xmlns:a16="http://schemas.microsoft.com/office/drawing/2014/main" id="{56C0F97F-8D1B-FA7C-4D8C-7783BAF052C2}"/>
              </a:ext>
            </a:extLst>
          </p:cNvPr>
          <p:cNvPicPr>
            <a:picLocks noChangeAspect="1"/>
          </p:cNvPicPr>
          <p:nvPr/>
        </p:nvPicPr>
        <p:blipFill>
          <a:blip r:embed="rId10"/>
          <a:stretch>
            <a:fillRect/>
          </a:stretch>
        </p:blipFill>
        <p:spPr>
          <a:xfrm>
            <a:off x="4658287" y="1797031"/>
            <a:ext cx="4608975" cy="3359187"/>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606</Words>
  <Application>Microsoft Office PowerPoint</Application>
  <PresentationFormat>Widescreen</PresentationFormat>
  <Paragraphs>63</Paragraphs>
  <Slides>28</Slides>
  <Notes>16</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微软雅黑</vt:lpstr>
      <vt:lpstr>宋体</vt:lpstr>
      <vt:lpstr>Arial</vt:lpstr>
      <vt:lpstr>Calibri</vt:lpstr>
      <vt:lpstr>Calibri Light</vt:lpstr>
      <vt:lpstr>Cambria</vt:lpstr>
      <vt:lpstr>等线</vt:lpstr>
      <vt:lpstr>Lato</vt:lpstr>
      <vt:lpstr>Pattaya</vt:lpstr>
      <vt:lpstr>Times New Roman</vt:lpstr>
      <vt:lpstr>UTM Loko</vt:lpstr>
      <vt:lpstr>UVN Bai Sau</vt:lpstr>
      <vt:lpstr>华康方圆体W7</vt:lpstr>
      <vt:lpstr>字魂47号-三分行楷</vt:lpstr>
      <vt:lpstr>思源黑体 CN Bold</vt:lpstr>
      <vt:lpstr>方正少儿简体</vt:lpstr>
      <vt:lpstr>回顾</vt:lpstr>
      <vt:lpstr>Office 主题​​</vt:lpstr>
      <vt:lpstr>Custom Design</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MaytinhTot.vn</cp:lastModifiedBy>
  <cp:revision>69</cp:revision>
  <cp:lastPrinted>2023-10-08T09:25:22Z</cp:lastPrinted>
  <dcterms:created xsi:type="dcterms:W3CDTF">2023-09-14T08:45:47Z</dcterms:created>
  <dcterms:modified xsi:type="dcterms:W3CDTF">2023-10-09T22:29:05Z</dcterms:modified>
</cp:coreProperties>
</file>