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4" r:id="rId3"/>
  </p:sldMasterIdLst>
  <p:notesMasterIdLst>
    <p:notesMasterId r:id="rId23"/>
  </p:notesMasterIdLst>
  <p:sldIdLst>
    <p:sldId id="284" r:id="rId4"/>
    <p:sldId id="331" r:id="rId5"/>
    <p:sldId id="332" r:id="rId6"/>
    <p:sldId id="333" r:id="rId7"/>
    <p:sldId id="334" r:id="rId8"/>
    <p:sldId id="335" r:id="rId9"/>
    <p:sldId id="336" r:id="rId10"/>
    <p:sldId id="257" r:id="rId11"/>
    <p:sldId id="258" r:id="rId12"/>
    <p:sldId id="295" r:id="rId13"/>
    <p:sldId id="280" r:id="rId14"/>
    <p:sldId id="337" r:id="rId15"/>
    <p:sldId id="338" r:id="rId16"/>
    <p:sldId id="339" r:id="rId17"/>
    <p:sldId id="340" r:id="rId18"/>
    <p:sldId id="341" r:id="rId19"/>
    <p:sldId id="264" r:id="rId20"/>
    <p:sldId id="282" r:id="rId21"/>
    <p:sldId id="50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AC56A-9A39-4B40-88DA-BA65E8F78DB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55F67-0678-414E-B55F-AF28A0A6E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26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49514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748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162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1,2,3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r>
              <a:rPr lang="en-US" dirty="0"/>
              <a:t>Click con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KHÁM</a:t>
            </a:r>
            <a:r>
              <a:rPr lang="en-US" baseline="0" dirty="0"/>
              <a:t> PHÁ</a:t>
            </a:r>
          </a:p>
          <a:p>
            <a:r>
              <a:rPr lang="en-US" baseline="0" dirty="0"/>
              <a:t>NGUỒN: 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140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4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70941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5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02814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6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926083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fld id="{3D44AB91-A8C2-45A2-A8DC-9C24C78B8DEA}" type="slidenum"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t>7</a:t>
            </a:fld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569609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9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1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8631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48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736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8806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820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76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682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688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28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93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40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2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1850801" y="600200"/>
            <a:ext cx="8490400" cy="545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68" name="Google Shape;68;p8"/>
          <p:cNvSpPr/>
          <p:nvPr/>
        </p:nvSpPr>
        <p:spPr>
          <a:xfrm>
            <a:off x="1246963" y="584203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421094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1"/>
          </p:nvPr>
        </p:nvSpPr>
        <p:spPr>
          <a:xfrm>
            <a:off x="2368601" y="3678133"/>
            <a:ext cx="7454800" cy="6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579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960001" y="2546400"/>
            <a:ext cx="4213200" cy="1765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927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863561" y="587261"/>
            <a:ext cx="10464887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1712001" y="2077967"/>
            <a:ext cx="8768000" cy="20148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subTitle" idx="1"/>
          </p:nvPr>
        </p:nvSpPr>
        <p:spPr>
          <a:xfrm>
            <a:off x="1712001" y="4092833"/>
            <a:ext cx="87680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2131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2131"/>
              </a:spcBef>
              <a:spcAft>
                <a:spcPts val="2131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425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403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p40"/>
          <p:cNvSpPr/>
          <p:nvPr/>
        </p:nvSpPr>
        <p:spPr>
          <a:xfrm>
            <a:off x="-164" y="774304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7" name="Google Shape;2287;p40"/>
          <p:cNvSpPr/>
          <p:nvPr/>
        </p:nvSpPr>
        <p:spPr>
          <a:xfrm>
            <a:off x="3" y="836791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8" name="Google Shape;2288;p40"/>
          <p:cNvSpPr/>
          <p:nvPr/>
        </p:nvSpPr>
        <p:spPr>
          <a:xfrm rot="10800000">
            <a:off x="-12" y="2648338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289" name="Google Shape;2289;p40"/>
          <p:cNvSpPr/>
          <p:nvPr/>
        </p:nvSpPr>
        <p:spPr>
          <a:xfrm rot="10800000">
            <a:off x="-177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6718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41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2292" name="Google Shape;2292;p41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3" name="Google Shape;2293;p41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4" name="Google Shape;2294;p41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5" name="Google Shape;2295;p41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6" name="Google Shape;2296;p41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7" name="Google Shape;2297;p41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8" name="Google Shape;2298;p41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99" name="Google Shape;2299;p41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0" name="Google Shape;2300;p41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1" name="Google Shape;2301;p41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2" name="Google Shape;2302;p41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3" name="Google Shape;2303;p41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4" name="Google Shape;2304;p41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5" name="Google Shape;2305;p41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6" name="Google Shape;2306;p41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7" name="Google Shape;2307;p41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8" name="Google Shape;2308;p41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09" name="Google Shape;2309;p41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0" name="Google Shape;2310;p41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1" name="Google Shape;2311;p41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2" name="Google Shape;2312;p41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3" name="Google Shape;2313;p41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4" name="Google Shape;2314;p41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5" name="Google Shape;2315;p41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6" name="Google Shape;2316;p41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17" name="Google Shape;2317;p41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837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 panose="020B0604020202020204"/>
                <a:buNone/>
                <a:defRPr/>
              </a:pPr>
              <a:endParaRPr sz="1900" kern="0">
                <a:solidFill>
                  <a:srgbClr val="000000"/>
                </a:solidFill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318" name="Google Shape;2318;p41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19" name="Google Shape;2319;p41"/>
          <p:cNvSpPr/>
          <p:nvPr/>
        </p:nvSpPr>
        <p:spPr>
          <a:xfrm>
            <a:off x="1140068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0" name="Google Shape;2320;p41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1" name="Google Shape;2321;p41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40132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p42"/>
          <p:cNvSpPr/>
          <p:nvPr/>
        </p:nvSpPr>
        <p:spPr>
          <a:xfrm>
            <a:off x="1023671" y="292671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98901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8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5" name="Google Shape;2325;p43"/>
          <p:cNvSpPr/>
          <p:nvPr/>
        </p:nvSpPr>
        <p:spPr>
          <a:xfrm>
            <a:off x="891503" y="820841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2326" name="Google Shape;2326;p43"/>
          <p:cNvSpPr/>
          <p:nvPr/>
        </p:nvSpPr>
        <p:spPr>
          <a:xfrm>
            <a:off x="838635" y="776307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1900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0823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/>
          <p:nvPr/>
        </p:nvSpPr>
        <p:spPr>
          <a:xfrm>
            <a:off x="9984569" y="-2566733"/>
            <a:ext cx="4373371" cy="4394109"/>
          </a:xfrm>
          <a:custGeom>
            <a:avLst/>
            <a:gdLst/>
            <a:ahLst/>
            <a:cxnLst/>
            <a:rect l="l" t="t" r="r" b="b"/>
            <a:pathLst>
              <a:path w="10544" h="10594" extrusionOk="0">
                <a:moveTo>
                  <a:pt x="5239" y="1786"/>
                </a:moveTo>
                <a:cubicBezTo>
                  <a:pt x="7173" y="1786"/>
                  <a:pt x="8759" y="3372"/>
                  <a:pt x="8759" y="5306"/>
                </a:cubicBezTo>
                <a:cubicBezTo>
                  <a:pt x="8759" y="7223"/>
                  <a:pt x="7173" y="8743"/>
                  <a:pt x="5239" y="8743"/>
                </a:cubicBezTo>
                <a:cubicBezTo>
                  <a:pt x="3306" y="8743"/>
                  <a:pt x="1802" y="7223"/>
                  <a:pt x="1802" y="5306"/>
                </a:cubicBezTo>
                <a:cubicBezTo>
                  <a:pt x="1802" y="3372"/>
                  <a:pt x="3306" y="1786"/>
                  <a:pt x="5239" y="1786"/>
                </a:cubicBezTo>
                <a:close/>
                <a:moveTo>
                  <a:pt x="5239" y="1"/>
                </a:moveTo>
                <a:cubicBezTo>
                  <a:pt x="2347" y="1"/>
                  <a:pt x="0" y="2331"/>
                  <a:pt x="0" y="5306"/>
                </a:cubicBezTo>
                <a:cubicBezTo>
                  <a:pt x="0" y="8198"/>
                  <a:pt x="2347" y="10594"/>
                  <a:pt x="5239" y="10594"/>
                </a:cubicBezTo>
                <a:cubicBezTo>
                  <a:pt x="8197" y="10594"/>
                  <a:pt x="10544" y="8198"/>
                  <a:pt x="10544" y="5306"/>
                </a:cubicBezTo>
                <a:cubicBezTo>
                  <a:pt x="10544" y="2331"/>
                  <a:pt x="8197" y="1"/>
                  <a:pt x="523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0" name="Google Shape;310;p23"/>
          <p:cNvSpPr/>
          <p:nvPr/>
        </p:nvSpPr>
        <p:spPr>
          <a:xfrm>
            <a:off x="430198" y="5505850"/>
            <a:ext cx="395556" cy="395525"/>
          </a:xfrm>
          <a:custGeom>
            <a:avLst/>
            <a:gdLst/>
            <a:ahLst/>
            <a:cxnLst/>
            <a:rect l="l" t="t" r="r" b="b"/>
            <a:pathLst>
              <a:path w="8958" h="8958" extrusionOk="0">
                <a:moveTo>
                  <a:pt x="4826" y="1"/>
                </a:moveTo>
                <a:lnTo>
                  <a:pt x="3719" y="2546"/>
                </a:lnTo>
                <a:lnTo>
                  <a:pt x="1174" y="1438"/>
                </a:lnTo>
                <a:lnTo>
                  <a:pt x="1" y="4132"/>
                </a:lnTo>
                <a:lnTo>
                  <a:pt x="2546" y="5239"/>
                </a:lnTo>
                <a:lnTo>
                  <a:pt x="1455" y="7784"/>
                </a:lnTo>
                <a:lnTo>
                  <a:pt x="4132" y="8958"/>
                </a:lnTo>
                <a:lnTo>
                  <a:pt x="5239" y="6396"/>
                </a:lnTo>
                <a:lnTo>
                  <a:pt x="7784" y="7503"/>
                </a:lnTo>
                <a:lnTo>
                  <a:pt x="8958" y="4826"/>
                </a:lnTo>
                <a:lnTo>
                  <a:pt x="6413" y="3719"/>
                </a:lnTo>
                <a:lnTo>
                  <a:pt x="7503" y="1174"/>
                </a:lnTo>
                <a:lnTo>
                  <a:pt x="4826" y="1"/>
                </a:lnTo>
                <a:close/>
              </a:path>
            </a:pathLst>
          </a:custGeom>
          <a:solidFill>
            <a:srgbClr val="FFBFB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1" name="Google Shape;311;p23"/>
          <p:cNvSpPr/>
          <p:nvPr/>
        </p:nvSpPr>
        <p:spPr>
          <a:xfrm>
            <a:off x="11365605" y="2122159"/>
            <a:ext cx="453035" cy="438340"/>
          </a:xfrm>
          <a:custGeom>
            <a:avLst/>
            <a:gdLst/>
            <a:ahLst/>
            <a:cxnLst/>
            <a:rect l="l" t="t" r="r" b="b"/>
            <a:pathLst>
              <a:path w="8479" h="8204" extrusionOk="0">
                <a:moveTo>
                  <a:pt x="2073" y="1"/>
                </a:moveTo>
                <a:cubicBezTo>
                  <a:pt x="1877" y="1"/>
                  <a:pt x="1683" y="63"/>
                  <a:pt x="1521" y="200"/>
                </a:cubicBezTo>
                <a:cubicBezTo>
                  <a:pt x="1041" y="464"/>
                  <a:pt x="975" y="1092"/>
                  <a:pt x="1240" y="1506"/>
                </a:cubicBezTo>
                <a:lnTo>
                  <a:pt x="2826" y="3836"/>
                </a:lnTo>
                <a:lnTo>
                  <a:pt x="562" y="5422"/>
                </a:lnTo>
                <a:cubicBezTo>
                  <a:pt x="66" y="5769"/>
                  <a:pt x="0" y="6397"/>
                  <a:pt x="281" y="6810"/>
                </a:cubicBezTo>
                <a:cubicBezTo>
                  <a:pt x="452" y="7103"/>
                  <a:pt x="747" y="7241"/>
                  <a:pt x="1059" y="7241"/>
                </a:cubicBezTo>
                <a:cubicBezTo>
                  <a:pt x="1259" y="7241"/>
                  <a:pt x="1466" y="7184"/>
                  <a:pt x="1653" y="7075"/>
                </a:cubicBezTo>
                <a:lnTo>
                  <a:pt x="3933" y="5422"/>
                </a:lnTo>
                <a:lnTo>
                  <a:pt x="5586" y="7769"/>
                </a:lnTo>
                <a:cubicBezTo>
                  <a:pt x="5749" y="8065"/>
                  <a:pt x="6052" y="8203"/>
                  <a:pt x="6357" y="8203"/>
                </a:cubicBezTo>
                <a:cubicBezTo>
                  <a:pt x="6545" y="8203"/>
                  <a:pt x="6734" y="8151"/>
                  <a:pt x="6892" y="8050"/>
                </a:cubicBezTo>
                <a:cubicBezTo>
                  <a:pt x="7371" y="7769"/>
                  <a:pt x="7437" y="7141"/>
                  <a:pt x="7172" y="6662"/>
                </a:cubicBezTo>
                <a:lnTo>
                  <a:pt x="5586" y="4331"/>
                </a:lnTo>
                <a:lnTo>
                  <a:pt x="7916" y="2745"/>
                </a:lnTo>
                <a:cubicBezTo>
                  <a:pt x="8329" y="2464"/>
                  <a:pt x="8478" y="1853"/>
                  <a:pt x="8131" y="1439"/>
                </a:cubicBezTo>
                <a:cubicBezTo>
                  <a:pt x="7959" y="1135"/>
                  <a:pt x="7662" y="993"/>
                  <a:pt x="7363" y="993"/>
                </a:cubicBezTo>
                <a:cubicBezTo>
                  <a:pt x="7175" y="993"/>
                  <a:pt x="6985" y="1050"/>
                  <a:pt x="6825" y="1158"/>
                </a:cubicBezTo>
                <a:lnTo>
                  <a:pt x="4479" y="2745"/>
                </a:lnTo>
                <a:lnTo>
                  <a:pt x="2892" y="398"/>
                </a:lnTo>
                <a:cubicBezTo>
                  <a:pt x="2682" y="148"/>
                  <a:pt x="2375" y="1"/>
                  <a:pt x="207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2" name="Google Shape;312;p23"/>
          <p:cNvSpPr/>
          <p:nvPr/>
        </p:nvSpPr>
        <p:spPr>
          <a:xfrm>
            <a:off x="11162385" y="5901367"/>
            <a:ext cx="859456" cy="859384"/>
          </a:xfrm>
          <a:custGeom>
            <a:avLst/>
            <a:gdLst/>
            <a:ahLst/>
            <a:cxnLst/>
            <a:rect l="l" t="t" r="r" b="b"/>
            <a:pathLst>
              <a:path w="8545" h="8544" extrusionOk="0">
                <a:moveTo>
                  <a:pt x="4264" y="1454"/>
                </a:moveTo>
                <a:cubicBezTo>
                  <a:pt x="5785" y="1454"/>
                  <a:pt x="7090" y="2760"/>
                  <a:pt x="7090" y="4264"/>
                </a:cubicBezTo>
                <a:cubicBezTo>
                  <a:pt x="7090" y="5784"/>
                  <a:pt x="5785" y="7024"/>
                  <a:pt x="4264" y="7024"/>
                </a:cubicBezTo>
                <a:cubicBezTo>
                  <a:pt x="2760" y="7024"/>
                  <a:pt x="1521" y="5784"/>
                  <a:pt x="1521" y="4264"/>
                </a:cubicBezTo>
                <a:cubicBezTo>
                  <a:pt x="1521" y="2760"/>
                  <a:pt x="2760" y="1454"/>
                  <a:pt x="4264" y="1454"/>
                </a:cubicBezTo>
                <a:close/>
                <a:moveTo>
                  <a:pt x="4264" y="0"/>
                </a:moveTo>
                <a:cubicBezTo>
                  <a:pt x="1934" y="0"/>
                  <a:pt x="1" y="1934"/>
                  <a:pt x="1" y="4264"/>
                </a:cubicBezTo>
                <a:cubicBezTo>
                  <a:pt x="1" y="6610"/>
                  <a:pt x="1934" y="8544"/>
                  <a:pt x="4264" y="8544"/>
                </a:cubicBezTo>
                <a:cubicBezTo>
                  <a:pt x="6611" y="8544"/>
                  <a:pt x="8544" y="6610"/>
                  <a:pt x="8544" y="4264"/>
                </a:cubicBezTo>
                <a:cubicBezTo>
                  <a:pt x="8544" y="1934"/>
                  <a:pt x="6611" y="0"/>
                  <a:pt x="42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3" name="Google Shape;313;p23"/>
          <p:cNvSpPr/>
          <p:nvPr/>
        </p:nvSpPr>
        <p:spPr>
          <a:xfrm>
            <a:off x="-2329333" y="228867"/>
            <a:ext cx="3556000" cy="3556000"/>
          </a:xfrm>
          <a:prstGeom prst="donut">
            <a:avLst>
              <a:gd name="adj" fmla="val 1884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4" name="Google Shape;314;p23"/>
          <p:cNvSpPr/>
          <p:nvPr/>
        </p:nvSpPr>
        <p:spPr>
          <a:xfrm>
            <a:off x="279623" y="6138005"/>
            <a:ext cx="546128" cy="546128"/>
          </a:xfrm>
          <a:custGeom>
            <a:avLst/>
            <a:gdLst/>
            <a:ahLst/>
            <a:cxnLst/>
            <a:rect l="l" t="t" r="r" b="b"/>
            <a:pathLst>
              <a:path w="10677" h="10677" extrusionOk="0">
                <a:moveTo>
                  <a:pt x="3372" y="1"/>
                </a:moveTo>
                <a:lnTo>
                  <a:pt x="546" y="2347"/>
                </a:lnTo>
                <a:lnTo>
                  <a:pt x="2760" y="5041"/>
                </a:lnTo>
                <a:lnTo>
                  <a:pt x="0" y="7239"/>
                </a:lnTo>
                <a:lnTo>
                  <a:pt x="2347" y="10131"/>
                </a:lnTo>
                <a:lnTo>
                  <a:pt x="5024" y="7933"/>
                </a:lnTo>
                <a:lnTo>
                  <a:pt x="7222" y="10677"/>
                </a:lnTo>
                <a:lnTo>
                  <a:pt x="10114" y="8346"/>
                </a:lnTo>
                <a:lnTo>
                  <a:pt x="7916" y="5587"/>
                </a:lnTo>
                <a:lnTo>
                  <a:pt x="10676" y="3389"/>
                </a:lnTo>
                <a:lnTo>
                  <a:pt x="8329" y="563"/>
                </a:lnTo>
                <a:lnTo>
                  <a:pt x="5570" y="2761"/>
                </a:lnTo>
                <a:lnTo>
                  <a:pt x="337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15" name="Google Shape;315;p23"/>
          <p:cNvSpPr/>
          <p:nvPr/>
        </p:nvSpPr>
        <p:spPr>
          <a:xfrm>
            <a:off x="1629270" y="276371"/>
            <a:ext cx="855380" cy="572292"/>
          </a:xfrm>
          <a:custGeom>
            <a:avLst/>
            <a:gdLst/>
            <a:ahLst/>
            <a:cxnLst/>
            <a:rect l="l" t="t" r="r" b="b"/>
            <a:pathLst>
              <a:path w="8330" h="5573" extrusionOk="0">
                <a:moveTo>
                  <a:pt x="7302" y="0"/>
                </a:moveTo>
                <a:cubicBezTo>
                  <a:pt x="7231" y="0"/>
                  <a:pt x="7159" y="13"/>
                  <a:pt x="7090" y="39"/>
                </a:cubicBezTo>
                <a:cubicBezTo>
                  <a:pt x="6826" y="188"/>
                  <a:pt x="6677" y="452"/>
                  <a:pt x="6759" y="733"/>
                </a:cubicBezTo>
                <a:cubicBezTo>
                  <a:pt x="7024" y="2187"/>
                  <a:pt x="6264" y="3625"/>
                  <a:pt x="4892" y="4171"/>
                </a:cubicBezTo>
                <a:cubicBezTo>
                  <a:pt x="4538" y="4299"/>
                  <a:pt x="4173" y="4361"/>
                  <a:pt x="3815" y="4361"/>
                </a:cubicBezTo>
                <a:cubicBezTo>
                  <a:pt x="2786" y="4361"/>
                  <a:pt x="1804" y="3850"/>
                  <a:pt x="1240" y="2931"/>
                </a:cubicBezTo>
                <a:cubicBezTo>
                  <a:pt x="1139" y="2729"/>
                  <a:pt x="912" y="2643"/>
                  <a:pt x="686" y="2643"/>
                </a:cubicBezTo>
                <a:cubicBezTo>
                  <a:pt x="616" y="2643"/>
                  <a:pt x="546" y="2651"/>
                  <a:pt x="480" y="2667"/>
                </a:cubicBezTo>
                <a:cubicBezTo>
                  <a:pt x="149" y="2799"/>
                  <a:pt x="0" y="3278"/>
                  <a:pt x="215" y="3559"/>
                </a:cubicBezTo>
                <a:cubicBezTo>
                  <a:pt x="971" y="4826"/>
                  <a:pt x="2328" y="5572"/>
                  <a:pt x="3790" y="5572"/>
                </a:cubicBezTo>
                <a:cubicBezTo>
                  <a:pt x="4311" y="5572"/>
                  <a:pt x="4846" y="5478"/>
                  <a:pt x="5371" y="5278"/>
                </a:cubicBezTo>
                <a:cubicBezTo>
                  <a:pt x="7305" y="4518"/>
                  <a:pt x="8329" y="2452"/>
                  <a:pt x="7916" y="535"/>
                </a:cubicBezTo>
                <a:cubicBezTo>
                  <a:pt x="7863" y="204"/>
                  <a:pt x="7588" y="0"/>
                  <a:pt x="7302" y="0"/>
                </a:cubicBezTo>
                <a:close/>
              </a:path>
            </a:pathLst>
          </a:custGeom>
          <a:solidFill>
            <a:srgbClr val="4AD2CD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08209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3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7" y="241372"/>
            <a:ext cx="3763776" cy="2322407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2" y="-168013"/>
            <a:ext cx="2931711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-301346" y="2780887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9" tIns="121599" rIns="121599" bIns="121599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 panose="020B0604020202020204"/>
              <a:buNone/>
              <a:defRPr/>
            </a:pPr>
            <a:endParaRPr sz="2525" kern="0">
              <a:solidFill>
                <a:srgbClr val="000000"/>
              </a:solidFill>
              <a:cs typeface="Arial" panose="020B0604020202020204"/>
              <a:sym typeface="Arial" panose="020B0604020202020204"/>
            </a:endParaRPr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7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5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0"/>
            </a:lvl1pPr>
            <a:lvl2pPr lvl="1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1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1"/>
              </a:spcBef>
              <a:spcAft>
                <a:spcPts val="2131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9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5480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17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8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63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61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6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8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57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2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37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39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9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7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8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99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5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9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93711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2331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8179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2116549-4633-616F-5F3D-1F5CB284143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924" y="76200"/>
            <a:ext cx="1419225" cy="141922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FE8E975-D494-F028-68D8-6FD4A9FE4566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40" y="8305800"/>
            <a:ext cx="1419225" cy="141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6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246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0AD8FB38-6B69-BC57-17BC-06985234CBE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26" y="314325"/>
            <a:ext cx="1323975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47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emf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audio" Target="../media/audio1.wav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17.png"/><Relationship Id="rId3" Type="http://schemas.openxmlformats.org/officeDocument/2006/relationships/image" Target="../media/image11.jpeg"/><Relationship Id="rId7" Type="http://schemas.microsoft.com/office/2007/relationships/hdphoto" Target="../media/hdphoto3.wdp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2.png"/><Relationship Id="rId11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openxmlformats.org/officeDocument/2006/relationships/slide" Target="slide7.xml"/><Relationship Id="rId9" Type="http://schemas.openxmlformats.org/officeDocument/2006/relationships/image" Target="../media/image16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slide" Target="slide1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3.wdp"/><Relationship Id="rId11" Type="http://schemas.openxmlformats.org/officeDocument/2006/relationships/slide" Target="slide4.xml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openxmlformats.org/officeDocument/2006/relationships/image" Target="../media/image18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 có thể lắp ráp 6 con rô-bốt giống hệt nhau từ 54 mảnh ghép lego. Hỏi Duy cần sử dụng bao nhiêu mảnh ghép lego để lắp ráp 4 con rô-bốt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762000" y="2562225"/>
            <a:ext cx="5162550" cy="1685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u="sng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 con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54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lego</a:t>
            </a:r>
            <a:endParaRPr lang="en-US" sz="2400" b="1" dirty="0">
              <a:solidFill>
                <a:srgbClr val="7030A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con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...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lego</a:t>
            </a:r>
            <a:r>
              <a:rPr lang="en-US" sz="2400" b="1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953125" y="2533650"/>
            <a:ext cx="5734050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54 : 6 = 9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con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bốt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9 × 4 = 36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36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mảnh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ghép</a:t>
            </a:r>
            <a:endParaRPr lang="en-US" sz="2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 18 quả bóng bàn đựng trong 3 hộp đều nhau. Hỏi 42 quả bóng bàn thì đựng trong mấy hộp như vậy?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762000" y="2562225"/>
            <a:ext cx="5162550" cy="1951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8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</a:t>
            </a:r>
            <a:r>
              <a:rPr lang="en-US" sz="28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8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endParaRPr lang="en-US" sz="28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.... </a:t>
            </a:r>
            <a:r>
              <a:rPr lang="en-US" sz="28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953125" y="2533650"/>
            <a:ext cx="5734050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2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18 : 3 = 6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đựng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42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bóng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bàn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42 : 6 = 7 (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>
              <a:lnSpc>
                <a:spcPct val="150000"/>
              </a:lnSpc>
            </a:pP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7 </a:t>
            </a:r>
            <a:r>
              <a:rPr lang="en-US" sz="2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10125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Chị Doan Na phơi 20 kg hạt cà phê tươi và thu được 5 kg hạt cà phê khô. Hỏi phơi 420 kg hạt cà phê tươi thì thu được bao nhiêu ki-lô-gam hạt cà phê khô?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DE7821-9D36-C71F-0ADA-399DC8D09F61}"/>
              </a:ext>
            </a:extLst>
          </p:cNvPr>
          <p:cNvSpPr txBox="1"/>
          <p:nvPr/>
        </p:nvSpPr>
        <p:spPr>
          <a:xfrm>
            <a:off x="523875" y="2828925"/>
            <a:ext cx="5419725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000" b="1" u="sng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Tóm tắt: </a:t>
            </a:r>
          </a:p>
          <a:p>
            <a:pPr lvl="0" algn="just">
              <a:lnSpc>
                <a:spcPct val="150000"/>
              </a:lnSpc>
            </a:pPr>
            <a:r>
              <a:rPr lang="vi-V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20kg hạt cà phê tươi: 5kg hạt cà phê khô</a:t>
            </a:r>
          </a:p>
          <a:p>
            <a:pPr lvl="0" algn="just">
              <a:lnSpc>
                <a:spcPct val="150000"/>
              </a:lnSpc>
            </a:pPr>
            <a:r>
              <a:rPr lang="vi-VN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420kg hạt cà phê tươi: ...kg hạt cà phê khô?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C22B6AC-512D-8986-DD85-4BCB09DCBA93}"/>
              </a:ext>
            </a:extLst>
          </p:cNvPr>
          <p:cNvCxnSpPr/>
          <p:nvPr/>
        </p:nvCxnSpPr>
        <p:spPr>
          <a:xfrm>
            <a:off x="5667375" y="2514600"/>
            <a:ext cx="0" cy="2476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B9D8947-7B16-E4A6-4DCB-C3A95FEA6BAB}"/>
              </a:ext>
            </a:extLst>
          </p:cNvPr>
          <p:cNvSpPr txBox="1"/>
          <p:nvPr/>
        </p:nvSpPr>
        <p:spPr>
          <a:xfrm>
            <a:off x="5819775" y="2247900"/>
            <a:ext cx="5915025" cy="4092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Bài giải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 ki-lô-gam hạt cà phê tươi để có 1kg hạt cà phê khô là: 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20 : 5 = 4 (kg)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phơi khô 420kg hạt cà phê tươi thì thu được số  ki-lô-gam hạt cà phê khô là: 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420 : 4 = 105 (kg)</a:t>
            </a:r>
          </a:p>
          <a:p>
            <a:pPr lvl="0" algn="ctr">
              <a:lnSpc>
                <a:spcPct val="150000"/>
              </a:lnSpc>
            </a:pPr>
            <a:r>
              <a:rPr lang="vi-VN" sz="2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Đáp số: 105kg</a:t>
            </a:r>
            <a:endParaRPr kumimoji="0" lang="en-US" sz="2200" b="1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03C445-640D-24A4-E88A-96383FDA9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888" y="2433638"/>
            <a:ext cx="5329238" cy="233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7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4D59EF-4277-81D4-AB69-09891FAB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8814" y="1656123"/>
            <a:ext cx="637087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9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2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6AA9C376-103F-0A10-F808-B90E878D6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539" y="3101096"/>
            <a:ext cx="4700304" cy="375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DE13C37-BC92-458D-C664-EC685100F0D1}"/>
              </a:ext>
            </a:extLst>
          </p:cNvPr>
          <p:cNvGrpSpPr/>
          <p:nvPr/>
        </p:nvGrpSpPr>
        <p:grpSpPr>
          <a:xfrm>
            <a:off x="2623930" y="293705"/>
            <a:ext cx="9153940" cy="4573569"/>
            <a:chOff x="7027291" y="1235167"/>
            <a:chExt cx="3939869" cy="23735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214F07E-3DA0-1833-407C-7968907F6E7A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11" name="图片 7">
                <a:extLst>
                  <a:ext uri="{FF2B5EF4-FFF2-40B4-BE49-F238E27FC236}">
                    <a16:creationId xmlns:a16="http://schemas.microsoft.com/office/drawing/2014/main" id="{9916D5D8-B9FE-CE98-0CDB-260C9ADED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F80CD1E-735B-8EA7-0331-A51E2C81CB0C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426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1742CB-2A35-01F7-197B-CF227DA69D28}"/>
                </a:ext>
              </a:extLst>
            </p:cNvPr>
            <p:cNvSpPr/>
            <p:nvPr/>
          </p:nvSpPr>
          <p:spPr>
            <a:xfrm>
              <a:off x="7550503" y="2033170"/>
              <a:ext cx="2685150" cy="11979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N</a:t>
              </a:r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êu các tình huống thực tế liên quan đến dạng bài toán rút về đơn vị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bạn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82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9E85C5-5369-C804-70E2-D19DA4746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503" y="629892"/>
            <a:ext cx="981075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0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BCBFA6-0E74-46AD-9C04-11816C98C0F7}"/>
              </a:ext>
            </a:extLst>
          </p:cNvPr>
          <p:cNvSpPr/>
          <p:nvPr/>
        </p:nvSpPr>
        <p:spPr>
          <a:xfrm>
            <a:off x="527340" y="1450235"/>
            <a:ext cx="11137319" cy="4131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SOẠN CỦA EM HƯƠNG THẢO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Zalo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0972.115.126</a:t>
            </a: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 THẦY/ CÔ CÓ THỂ CHIA SẺ CHO ĐỒNG NGHIỆP CÙNG KHỐI, CÙNG TRƯỜNG NH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 KÍNH MONG QUÝ THẦY/ CÔ KHÔNG GỬI VÀO CÁC HỘI NHÓM ZALO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HAY Facebook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ạ, CÁC WEB.....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lịch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CC5CA0-BEB9-47F4-8888-1EE12CFB6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915" y="1158879"/>
            <a:ext cx="1108142" cy="109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Picture 17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7315204" y="3824043"/>
            <a:ext cx="2712945" cy="216952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1219200" y="838200"/>
            <a:ext cx="9897536" cy="1869831"/>
          </a:xfrm>
          <a:prstGeom prst="rect">
            <a:avLst/>
          </a:prstGeom>
          <a:solidFill>
            <a:schemeClr val="bg1">
              <a:alpha val="90535"/>
            </a:schemeClr>
          </a:solidFill>
        </p:spPr>
        <p:txBody>
          <a:bodyPr wrap="square" lIns="68411" tIns="34207" rIns="68411" bIns="34207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1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Trò</a:t>
            </a:r>
            <a:r>
              <a:rPr kumimoji="0" lang="en-US" sz="5851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5851" b="1" i="0" u="none" strike="noStrike" kern="0" cap="none" spc="0" normalizeH="0" baseline="0" noProof="0" dirty="0" err="1">
                <a:ln>
                  <a:noFill/>
                </a:ln>
                <a:solidFill>
                  <a:srgbClr val="FFFFFF">
                    <a:lumMod val="25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chơi</a:t>
            </a:r>
            <a:endParaRPr kumimoji="0" lang="en-US" sz="5851" b="1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25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Arial" panose="020B0604020202020204"/>
              <a:sym typeface="Arial" panose="020B0604020202020204"/>
            </a:endParaRP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851" b="1" i="0" u="none" strike="noStrike" kern="0" cap="none" spc="0" normalizeH="0" baseline="0" noProof="0" dirty="0">
                <a:ln>
                  <a:noFill/>
                </a:ln>
                <a:solidFill>
                  <a:srgbClr val="B4480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Arial" panose="020B0604020202020204"/>
                <a:sym typeface="Arial" panose="020B0604020202020204"/>
              </a:rPr>
              <a:t>SÓC NÂU TÌM HẠT DẺ</a:t>
            </a:r>
          </a:p>
        </p:txBody>
      </p:sp>
      <p:pic>
        <p:nvPicPr>
          <p:cNvPr id="179" name="Picture 17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>
            <a:fillRect/>
          </a:stretch>
        </p:blipFill>
        <p:spPr>
          <a:xfrm>
            <a:off x="5092168" y="4178484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0271" y="6849519"/>
            <a:ext cx="1081052" cy="108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00" numSld="6">
                <p:cTn id="18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5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9467160" y="3706407"/>
            <a:ext cx="2712945" cy="2169527"/>
          </a:xfrm>
          <a:prstGeom prst="rect">
            <a:avLst/>
          </a:prstGeom>
        </p:spPr>
      </p:pic>
      <p:pic>
        <p:nvPicPr>
          <p:cNvPr id="33" name="Picture 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00" y="3706405"/>
            <a:ext cx="993459" cy="890563"/>
          </a:xfrm>
          <a:prstGeom prst="rect">
            <a:avLst/>
          </a:prstGeom>
        </p:spPr>
      </p:pic>
      <p:sp>
        <p:nvSpPr>
          <p:cNvPr id="34" name="Rectangle: Rounded Corners 10">
            <a:hlinkClick r:id="rId10" action="ppaction://hlinksldjump"/>
          </p:cNvPr>
          <p:cNvSpPr/>
          <p:nvPr/>
        </p:nvSpPr>
        <p:spPr>
          <a:xfrm>
            <a:off x="2281925" y="3194293"/>
            <a:ext cx="733419" cy="73545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1</a:t>
            </a:r>
          </a:p>
        </p:txBody>
      </p:sp>
      <p:pic>
        <p:nvPicPr>
          <p:cNvPr id="36" name="Picture 3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006" y="5261187"/>
            <a:ext cx="966841" cy="866703"/>
          </a:xfrm>
          <a:prstGeom prst="rect">
            <a:avLst/>
          </a:prstGeom>
        </p:spPr>
      </p:pic>
      <p:sp>
        <p:nvSpPr>
          <p:cNvPr id="37" name="Rectangle: Rounded Corners 10">
            <a:hlinkClick r:id="rId11" action="ppaction://hlinksldjump"/>
          </p:cNvPr>
          <p:cNvSpPr/>
          <p:nvPr/>
        </p:nvSpPr>
        <p:spPr>
          <a:xfrm>
            <a:off x="3537345" y="4985659"/>
            <a:ext cx="812847" cy="70887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2</a:t>
            </a:r>
          </a:p>
        </p:txBody>
      </p:sp>
      <p:pic>
        <p:nvPicPr>
          <p:cNvPr id="48" name="Picture 4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55600" y="4130387"/>
            <a:ext cx="1040984" cy="933167"/>
          </a:xfrm>
          <a:prstGeom prst="rect">
            <a:avLst/>
          </a:prstGeom>
        </p:spPr>
      </p:pic>
      <p:sp>
        <p:nvSpPr>
          <p:cNvPr id="49" name="Rectangle: Rounded Corners 10">
            <a:hlinkClick r:id="rId12" action="ppaction://hlinksldjump"/>
          </p:cNvPr>
          <p:cNvSpPr/>
          <p:nvPr/>
        </p:nvSpPr>
        <p:spPr>
          <a:xfrm>
            <a:off x="5095867" y="3756022"/>
            <a:ext cx="784839" cy="79133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725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 panose="020B0604020202020204"/>
              </a:rPr>
              <a:t>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7729012" y="5332491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1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969 -0.00069 C 0.03294 -0.00116 0.03646 -0.00185 0.03997 -0.00255 C 0.04518 -0.00301 0.05013 -0.00347 0.05534 -0.0044 C 0.0582 -0.00463 0.06094 -0.00556 0.06354 -0.00579 L 0.12031 -0.0044 C 0.12201 -0.00393 0.13177 -0.00116 0.13372 -0.00069 C 0.13685 0.00116 0.13971 0.00394 0.1431 0.00486 C 0.14518 0.00556 0.14727 0.00625 0.14909 0.00671 C 0.15885 0.01019 0.14857 0.00718 0.15638 0.01042 C 0.1582 0.01111 0.1599 0.01134 0.16159 0.01227 C 0.16263 0.01273 0.16367 0.01366 0.16471 0.01412 C 0.16602 0.01482 0.16758 0.01505 0.16875 0.01597 C 0.17175 0.01829 0.17435 0.0206 0.17708 0.02315 C 0.17917 0.02569 0.18086 0.0294 0.1832 0.03056 C 0.19063 0.03495 0.18763 0.03218 0.19258 0.03796 C 0.19466 0.04329 0.19466 0.04444 0.19779 0.04884 C 0.19857 0.05023 0.19961 0.05116 0.20065 0.05255 C 0.20664 0.06829 0.19883 0.04977 0.20586 0.05995 C 0.2069 0.06134 0.20716 0.06389 0.20794 0.06551 C 0.20885 0.0669 0.21003 0.06759 0.21107 0.06921 C 0.21654 0.07708 0.21198 0.07245 0.21628 0.0766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6898 C 0.0017 -0.0699 0.00391 -0.07013 0.00573 -0.07152 C 0.0069 -0.07268 0.00742 -0.07453 0.00834 -0.07546 C 0.01211 -0.08055 0.01016 -0.07546 0.0142 -0.08379 C 0.0155 -0.08634 0.01628 -0.08958 0.01771 -0.09189 C 0.0237 -0.10115 0.02084 -0.09791 0.02552 -0.10254 C 0.03034 -0.11412 0.0237 -0.10069 0.02969 -0.1081 C 0.03047 -0.10879 0.0306 -0.11088 0.03138 -0.11203 C 0.03295 -0.11412 0.0349 -0.11551 0.03672 -0.11736 C 0.0375 -0.11828 0.03802 -0.11944 0.0392 -0.12013 C 0.04024 -0.12083 0.04141 -0.12176 0.04245 -0.12268 C 0.04375 -0.12384 0.04492 -0.12523 0.04597 -0.12685 C 0.04701 -0.12801 0.04753 -0.12986 0.04844 -0.13101 C 0.04961 -0.13171 0.05091 -0.13171 0.05196 -0.1324 C 0.05287 -0.13263 0.05365 -0.1331 0.05456 -0.13333 L 0.06485 -0.14421 L 0.06732 -0.14699 C 0.06823 -0.14791 0.06914 -0.14884 0.07005 -0.14953 C 0.08138 -0.16088 0.0681 -0.14791 0.07761 -0.15625 C 0.07852 -0.15717 0.07917 -0.15833 0.08021 -0.15902 C 0.08099 -0.15972 0.08203 -0.15972 0.08295 -0.16018 C 0.08373 -0.16111 0.08438 -0.1625 0.08516 -0.16296 C 0.08672 -0.16388 0.08815 -0.16388 0.08959 -0.16435 C 0.09076 -0.16527 0.09193 -0.16643 0.0931 -0.16713 C 0.09427 -0.16782 0.09532 -0.16805 0.09649 -0.16851 C 0.10261 -0.17129 0.09453 -0.16851 0.10339 -0.17129 C 0.11055 -0.17685 0.10274 -0.17129 0.11107 -0.17523 C 0.1125 -0.17592 0.11367 -0.17708 0.11524 -0.17801 C 0.11615 -0.17847 0.11706 -0.17893 0.11784 -0.17916 C 0.125 -0.18263 0.12253 -0.18148 0.12982 -0.1831 C 0.13568 -0.18634 0.12865 -0.18263 0.13933 -0.1875 C 0.14284 -0.18888 0.14102 -0.18888 0.14518 -0.19004 C 0.14727 -0.19027 0.14922 -0.19074 0.1513 -0.19143 C 0.15235 -0.19166 0.15352 -0.19259 0.15469 -0.19282 C 0.1586 -0.19351 0.16263 -0.19444 0.1668 -0.19537 C 0.16875 -0.19583 0.17071 -0.19629 0.17253 -0.19676 C 0.178 -0.19814 0.17826 -0.19814 0.18373 -0.19953 C 0.18594 -0.2 0.18841 -0.20023 0.1905 -0.20092 C 0.20065 -0.20324 0.18425 -0.20115 0.20078 -0.20324 C 0.21029 -0.20463 0.21706 -0.20509 0.2267 -0.20601 C 0.22943 -0.20648 0.23216 -0.20694 0.23516 -0.2074 C 0.23529 -0.2074 0.28125 -0.20972 0.30013 -0.20463 C 0.3013 -0.20439 0.30248 -0.2037 0.30352 -0.20324 C 0.30768 -0.20185 0.30768 -0.20231 0.31133 -0.20092 C 0.31224 -0.20046 0.31289 -0.19976 0.3138 -0.19953 C 0.31524 -0.19884 0.31667 -0.19884 0.3181 -0.19814 C 0.31953 -0.19768 0.3211 -0.19629 0.3224 -0.19537 C 0.328 -0.19282 0.32865 -0.19305 0.3336 -0.19143 C 0.33985 -0.18912 0.33425 -0.19097 0.34102 -0.1875 C 0.34388 -0.18588 0.34623 -0.18564 0.34896 -0.18449 C 0.3569 -0.18125 0.34571 -0.18541 0.35404 -0.18055 C 0.35547 -0.17986 0.3569 -0.17939 0.35834 -0.17916 C 0.35951 -0.17824 0.36055 -0.17731 0.36172 -0.17662 C 0.36263 -0.17592 0.36354 -0.17592 0.36433 -0.17523 C 0.36563 -0.17407 0.36654 -0.17245 0.36784 -0.17129 C 0.36862 -0.1706 0.36953 -0.1706 0.37032 -0.1699 C 0.37175 -0.16875 0.37305 -0.16689 0.37461 -0.16574 C 0.37552 -0.16504 0.37643 -0.16504 0.37722 -0.16435 C 0.37891 -0.16319 0.3806 -0.1618 0.38242 -0.16018 C 0.39011 -0.15301 0.38594 -0.15555 0.39518 -0.1456 L 0.40026 -0.14004 C 0.40104 -0.13935 0.40196 -0.13842 0.40287 -0.13726 C 0.4043 -0.13611 0.40586 -0.13495 0.40716 -0.13333 C 0.40795 -0.13263 0.40873 -0.13125 0.40977 -0.13101 C 0.41133 -0.12963 0.41328 -0.12986 0.41485 -0.12824 C 0.42136 -0.12129 0.41328 -0.12986 0.42005 -0.12129 C 0.42071 -0.12037 0.42175 -0.11944 0.42266 -0.11875 C 0.42357 -0.11759 0.42709 -0.11296 0.42839 -0.11203 C 0.4293 -0.11157 0.43021 -0.11088 0.43099 -0.11064 C 0.4319 -0.10949 0.43268 -0.10787 0.43373 -0.10671 C 0.43451 -0.10555 0.43529 -0.10486 0.4362 -0.10393 C 0.44505 -0.09143 0.43815 -0.0993 0.44401 -0.09305 C 0.44545 -0.08588 0.44401 -0.09236 0.44649 -0.08518 C 0.45078 -0.07314 0.44571 -0.08541 0.45 -0.07546 C 0.45026 -0.0743 0.45026 -0.07268 0.45078 -0.07152 C 0.45143 -0.0706 0.45274 -0.07013 0.45352 -0.06898 C 0.4543 -0.06713 0.4543 -0.06551 0.4543 -0.06319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08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C 0.00208 -0.00324 0.00456 -0.00601 0.00677 -0.00972 C 0.01315 -0.01967 0.00846 -0.01574 0.01432 -0.01921 C 0.01523 -0.02037 0.01615 -0.02152 0.01693 -0.02291 C 0.0181 -0.025 0.01914 -0.02708 0.02044 -0.02893 C 0.02109 -0.02986 0.02213 -0.03009 0.02305 -0.03078 C 0.02435 -0.03194 0.02565 -0.0331 0.02734 -0.03472 C 0.02825 -0.03518 0.02956 -0.03564 0.0306 -0.03657 C 0.03177 -0.0375 0.03294 -0.03958 0.03398 -0.0405 C 0.03568 -0.04143 0.0375 -0.04143 0.03919 -0.04236 C 0.04206 -0.04328 0.04492 -0.04398 0.04766 -0.04583 C 0.05378 -0.05069 0.04609 -0.0449 0.05365 -0.04976 C 0.05456 -0.05046 0.05534 -0.05115 0.05625 -0.05162 C 0.06029 -0.05439 0.05937 -0.05324 0.06393 -0.05555 C 0.06615 -0.05694 0.06849 -0.0581 0.07057 -0.05949 C 0.07187 -0.06018 0.07305 -0.06041 0.07409 -0.06134 C 0.075 -0.06203 0.07578 -0.06273 0.07669 -0.06319 C 0.07812 -0.06388 0.07956 -0.06481 0.08099 -0.06527 C 0.08333 -0.0662 0.08555 -0.06851 0.08776 -0.06898 L 0.09557 -0.07106 C 0.09753 -0.07152 0.09935 -0.07268 0.10143 -0.07291 C 0.10716 -0.07361 0.11276 -0.0743 0.11849 -0.07453 L 0.26445 -0.07291 C 0.26927 -0.07268 0.27409 -0.07199 0.27904 -0.07106 C 0.28047 -0.07083 0.28177 -0.06967 0.2832 -0.06898 C 0.28698 -0.06782 0.29544 -0.06666 0.29948 -0.06527 C 0.32044 -0.05787 0.29635 -0.06412 0.31562 -0.05949 L 0.3224 -0.05555 C 0.32357 -0.05509 0.32474 -0.05463 0.32578 -0.05347 C 0.32669 -0.053 0.3276 -0.05208 0.32838 -0.05162 C 0.33255 -0.05023 0.34036 -0.04768 0.34036 -0.04745 C 0.34805 -0.04097 0.34128 -0.04652 0.34896 -0.04236 C 0.34987 -0.04166 0.35065 -0.04074 0.35143 -0.0405 C 0.35378 -0.03958 0.35599 -0.03912 0.35833 -0.03842 C 0.36588 -0.02986 0.35638 -0.03981 0.36849 -0.03078 L 0.3737 -0.02685 C 0.37448 -0.02615 0.37526 -0.02546 0.3763 -0.025 C 0.37734 -0.0243 0.37865 -0.02407 0.37956 -0.02291 C 0.38776 -0.0162 0.37799 -0.02129 0.38737 -0.01713 C 0.39883 -0.00416 0.38177 -0.02245 0.39505 -0.01134 C 0.39596 -0.01064 0.39674 -0.00879 0.39753 -0.00763 C 0.39948 -0.00509 0.4013 -0.00555 0.40365 -0.00393 C 0.40469 -0.003 0.40573 -0.00092 0.4069 -4.44444E-6 C 0.4095 0.00209 0.41198 0.00394 0.41458 0.00579 C 0.41549 0.00649 0.41628 0.00695 0.41719 0.00787 C 0.42227 0.01227 0.42005 0.01042 0.42396 0.01366 C 0.42487 0.01482 0.42565 0.01621 0.42656 0.01737 C 0.42747 0.01829 0.42825 0.01852 0.42917 0.01945 C 0.43789 0.03033 0.43099 0.02454 0.43685 0.02894 C 0.44805 0.04769 0.4345 0.02616 0.44284 0.03658 C 0.45208 0.04815 0.44414 0.03982 0.4513 0.05024 C 0.45247 0.05139 0.45365 0.05232 0.45469 0.05348 C 0.4556 0.0551 0.45638 0.05649 0.45729 0.05741 C 0.46068 0.06135 0.45937 0.05718 0.46237 0.0632 C 0.46536 0.06968 0.4681 0.07778 0.47187 0.08264 C 0.47266 0.08357 0.47357 0.08403 0.47448 0.0845 C 0.47604 0.09028 0.47617 0.09144 0.47865 0.09607 C 0.47943 0.09769 0.48047 0.09815 0.48125 0.09977 C 0.48216 0.10162 0.48268 0.10371 0.48385 0.10579 C 0.4845 0.10695 0.48555 0.10787 0.48633 0.1095 C 0.48724 0.11135 0.48789 0.11343 0.48893 0.11528 C 0.48958 0.11667 0.49075 0.1176 0.49141 0.11899 C 0.49245 0.12107 0.49323 0.12292 0.49388 0.12477 C 0.49466 0.12686 0.49505 0.12917 0.4957 0.13056 C 0.49674 0.13264 0.49805 0.13311 0.49909 0.1345 L 0.50755 0.1632 L 0.51107 0.17477 C 0.51315 0.18843 0.51185 0.18311 0.51445 0.1919 C 0.51484 0.19468 0.51497 0.197 0.51536 0.19977 C 0.51706 0.21343 0.51706 0.20672 0.51706 0.21343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46" y="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193614" y="478808"/>
            <a:ext cx="9410848" cy="2308324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Có 72 kg gạo đựng đều trong 8 bao. Hỏi có 54 kg gạo đựng đều trong bao nhiêu bao như thế?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193614" y="3668669"/>
            <a:ext cx="9410848" cy="1015663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án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: 6 bao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6864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6091" y="465162"/>
            <a:ext cx="10407139" cy="1938992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id-ID" sz="60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B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ài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toán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vừa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làm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thuộc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dạng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toán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 </a:t>
            </a:r>
            <a:r>
              <a:rPr kumimoji="0" lang="en-US" altLang="id-ID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nào</a:t>
            </a:r>
            <a:r>
              <a:rPr kumimoji="0" lang="en-US" altLang="id-ID" sz="6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IBM Plex Sans Thai"/>
              </a:rPr>
              <a:t>? </a:t>
            </a:r>
          </a:p>
        </p:txBody>
      </p:sp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23833" y="3345850"/>
            <a:ext cx="9498842" cy="1446550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000000"/>
                </a:solidFill>
              </a:rPr>
              <a:t>B</a:t>
            </a:r>
            <a:r>
              <a:rPr lang="vi-VN" sz="4400" b="1" dirty="0">
                <a:solidFill>
                  <a:srgbClr val="000000"/>
                </a:solidFill>
              </a:rPr>
              <a:t>ài toán có liên quan đến rút về đơn vị dạng 2.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0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230" y="730485"/>
            <a:ext cx="10864769" cy="1569660"/>
          </a:xfrm>
          <a:prstGeom prst="rect">
            <a:avLst/>
          </a:prstGeom>
          <a:ln w="28575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Em hãy nêu các bước giải của bài toán trên?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A61658-F79E-2A3E-3D36-30CF53BF2FBD}"/>
              </a:ext>
            </a:extLst>
          </p:cNvPr>
          <p:cNvSpPr txBox="1"/>
          <p:nvPr/>
        </p:nvSpPr>
        <p:spPr>
          <a:xfrm>
            <a:off x="1346014" y="2839994"/>
            <a:ext cx="9410848" cy="3170099"/>
          </a:xfrm>
          <a:prstGeom prst="rect">
            <a:avLst/>
          </a:prstGeom>
          <a:solidFill>
            <a:srgbClr val="D7F060"/>
          </a:solidFill>
        </p:spPr>
        <p:txBody>
          <a:bodyPr wrap="square" rtlCol="0">
            <a:spAutoFit/>
          </a:bodyPr>
          <a:lstStyle/>
          <a:p>
            <a:pPr lvl="0" algn="just" defTabSz="914354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Bước 1: </a:t>
            </a: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 giá trị một phần trong các phần bằng nhau (rút về đơn vị - thực hiện phép chia). </a:t>
            </a:r>
          </a:p>
          <a:p>
            <a:pPr lvl="0" algn="just" defTabSz="914354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Bước 2: </a:t>
            </a:r>
            <a:r>
              <a:rPr lang="vi-VN" sz="4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/>
                <a:sym typeface="Arial" panose="020B0604020202020204"/>
              </a:rPr>
              <a:t>Tìm số phần của một giá trị (thực hiện phép chia).</a:t>
            </a:r>
          </a:p>
        </p:txBody>
      </p:sp>
    </p:spTree>
    <p:extLst>
      <p:ext uri="{BB962C8B-B14F-4D97-AF65-F5344CB8AC3E}">
        <p14:creationId xmlns:p14="http://schemas.microsoft.com/office/powerpoint/2010/main" val="88023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85" y="3308775"/>
            <a:ext cx="2226975" cy="29002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" b="89103" l="1900" r="97700">
                        <a14:foregroundMark x1="8500" y1="33031" x2="6000" y2="45857"/>
                        <a14:foregroundMark x1="7300" y1="42225" x2="8900" y2="52554"/>
                        <a14:foregroundMark x1="8900" y1="52554" x2="10200" y2="53916"/>
                        <a14:foregroundMark x1="1900" y1="42225" x2="1900" y2="42225"/>
                        <a14:foregroundMark x1="1900" y1="42225" x2="1900" y2="42225"/>
                        <a14:foregroundMark x1="10900" y1="32577" x2="10900" y2="32577"/>
                        <a14:foregroundMark x1="10900" y1="32577" x2="10900" y2="32577"/>
                        <a14:foregroundMark x1="21300" y1="31328" x2="22500" y2="40522"/>
                        <a14:foregroundMark x1="22500" y1="40522" x2="22500" y2="40522"/>
                        <a14:foregroundMark x1="19600" y1="30988" x2="18500" y2="43700"/>
                        <a14:foregroundMark x1="13300" y1="83428" x2="16100" y2="86379"/>
                        <a14:foregroundMark x1="73200" y1="10443" x2="81400" y2="12372"/>
                        <a14:foregroundMark x1="81400" y1="12372" x2="89400" y2="20999"/>
                        <a14:foregroundMark x1="89400" y1="20999" x2="89200" y2="31896"/>
                        <a14:foregroundMark x1="89200" y1="31896" x2="87000" y2="36436"/>
                        <a14:foregroundMark x1="94600" y1="16345" x2="97700" y2="25426"/>
                        <a14:foregroundMark x1="97700" y1="25426" x2="97200" y2="28831"/>
                        <a14:foregroundMark x1="67900" y1="4767" x2="67900" y2="4767"/>
                        <a14:foregroundMark x1="67900" y1="4767" x2="67900" y2="4767"/>
                        <a14:foregroundMark x1="68400" y1="681" x2="68400" y2="681"/>
                        <a14:foregroundMark x1="68400" y1="681" x2="68400" y2="681"/>
                        <a14:foregroundMark x1="46100" y1="89103" x2="46100" y2="89103"/>
                        <a14:foregroundMark x1="46100" y1="89103" x2="46100" y2="89103"/>
                      </a14:backgroundRemoval>
                    </a14:imgEffect>
                  </a14:imgLayer>
                </a14:imgProps>
              </a:ext>
            </a:extLst>
          </a:blip>
          <a:srcRect b="9229"/>
          <a:stretch>
            <a:fillRect/>
          </a:stretch>
        </p:blipFill>
        <p:spPr>
          <a:xfrm>
            <a:off x="6243957" y="2889977"/>
            <a:ext cx="3617472" cy="3256883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4328332"/>
            <a:ext cx="1306285" cy="11709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>
            <a:fillRect/>
          </a:stretch>
        </p:blipFill>
        <p:spPr>
          <a:xfrm>
            <a:off x="4016985" y="5056023"/>
            <a:ext cx="2226975" cy="1090839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62" y="5550994"/>
            <a:ext cx="1197537" cy="107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51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C9F2FA-3874-DF07-0B71-22E58734F1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55443" y="2189563"/>
            <a:ext cx="7614564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cách giải các bài toán liên quan rút về đơn vị và vận dụng giải quyết một số vấn đề thực tiễn đơn giản.</a:t>
            </a:r>
            <a:endParaRPr lang="en-US" sz="3200" b="1" i="1" dirty="0">
              <a:solidFill>
                <a:srgbClr val="D6BDF7">
                  <a:lumMod val="10000"/>
                </a:srgbClr>
              </a:solidFill>
              <a:latin typeface="Cambria" panose="020405030504060302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Nhận biết và giải thành thạo 2 dạng của bài toán liên quan đến rút về đơn vị.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D6BDF7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1pchtkt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651</Words>
  <Application>Microsoft Office PowerPoint</Application>
  <PresentationFormat>Widescreen</PresentationFormat>
  <Paragraphs>71</Paragraphs>
  <Slides>19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等线</vt:lpstr>
      <vt:lpstr>华康方圆体W7</vt:lpstr>
      <vt:lpstr>字魂105号-简雅黑</vt:lpstr>
      <vt:lpstr>Arial</vt:lpstr>
      <vt:lpstr>Calibri</vt:lpstr>
      <vt:lpstr>Calibri Light</vt:lpstr>
      <vt:lpstr>Cambria</vt:lpstr>
      <vt:lpstr>Open Sans</vt:lpstr>
      <vt:lpstr>Pattaya</vt:lpstr>
      <vt:lpstr>Times New Roman</vt:lpstr>
      <vt:lpstr>UTM Cookies</vt:lpstr>
      <vt:lpstr>1_Office Theme</vt:lpstr>
      <vt:lpstr>Class Awards Certificates by Slidesgo</vt:lpstr>
      <vt:lpstr>千图网拥有20W+精美PPT模板 更多PPT模板下载至：www.58pic.com/office/ppt​​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2023-09-14T07:24:47Z</dcterms:created>
  <dcterms:modified xsi:type="dcterms:W3CDTF">2023-09-21T23:01:44Z</dcterms:modified>
</cp:coreProperties>
</file>